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20"/>
  </p:notesMasterIdLst>
  <p:sldIdLst>
    <p:sldId id="265" r:id="rId3"/>
    <p:sldId id="415" r:id="rId4"/>
    <p:sldId id="266" r:id="rId5"/>
    <p:sldId id="337" r:id="rId6"/>
    <p:sldId id="276" r:id="rId7"/>
    <p:sldId id="273" r:id="rId8"/>
    <p:sldId id="404" r:id="rId9"/>
    <p:sldId id="275" r:id="rId10"/>
    <p:sldId id="405" r:id="rId11"/>
    <p:sldId id="342" r:id="rId12"/>
    <p:sldId id="277" r:id="rId13"/>
    <p:sldId id="406" r:id="rId14"/>
    <p:sldId id="407" r:id="rId15"/>
    <p:sldId id="408" r:id="rId16"/>
    <p:sldId id="409" r:id="rId17"/>
    <p:sldId id="256" r:id="rId18"/>
    <p:sldId id="262" r:id="rId19"/>
    <p:sldId id="350" r:id="rId20"/>
    <p:sldId id="410" r:id="rId21"/>
    <p:sldId id="411" r:id="rId22"/>
    <p:sldId id="412" r:id="rId23"/>
    <p:sldId id="413" r:id="rId24"/>
    <p:sldId id="274" r:id="rId25"/>
    <p:sldId id="414" r:id="rId26"/>
    <p:sldId id="263" r:id="rId27"/>
    <p:sldId id="284" r:id="rId28"/>
    <p:sldId id="421" r:id="rId29"/>
    <p:sldId id="278" r:id="rId30"/>
    <p:sldId id="385" r:id="rId31"/>
    <p:sldId id="295" r:id="rId32"/>
    <p:sldId id="297" r:id="rId33"/>
    <p:sldId id="299" r:id="rId34"/>
    <p:sldId id="300" r:id="rId35"/>
    <p:sldId id="301" r:id="rId36"/>
    <p:sldId id="352" r:id="rId37"/>
    <p:sldId id="302" r:id="rId38"/>
    <p:sldId id="305" r:id="rId39"/>
    <p:sldId id="307" r:id="rId40"/>
    <p:sldId id="309" r:id="rId41"/>
    <p:sldId id="417" r:id="rId42"/>
    <p:sldId id="314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31" r:id="rId54"/>
    <p:sldId id="332" r:id="rId55"/>
    <p:sldId id="333" r:id="rId56"/>
    <p:sldId id="326" r:id="rId57"/>
    <p:sldId id="336" r:id="rId58"/>
    <p:sldId id="418" r:id="rId59"/>
    <p:sldId id="419" r:id="rId60"/>
    <p:sldId id="339" r:id="rId61"/>
    <p:sldId id="340" r:id="rId62"/>
    <p:sldId id="382" r:id="rId63"/>
    <p:sldId id="353" r:id="rId64"/>
    <p:sldId id="354" r:id="rId65"/>
    <p:sldId id="347" r:id="rId66"/>
    <p:sldId id="348" r:id="rId67"/>
    <p:sldId id="381" r:id="rId68"/>
    <p:sldId id="383" r:id="rId69"/>
    <p:sldId id="344" r:id="rId70"/>
    <p:sldId id="341" r:id="rId71"/>
    <p:sldId id="386" r:id="rId72"/>
    <p:sldId id="335" r:id="rId73"/>
    <p:sldId id="308" r:id="rId74"/>
    <p:sldId id="313" r:id="rId75"/>
    <p:sldId id="361" r:id="rId76"/>
    <p:sldId id="362" r:id="rId77"/>
    <p:sldId id="363" r:id="rId78"/>
    <p:sldId id="312" r:id="rId79"/>
    <p:sldId id="364" r:id="rId80"/>
    <p:sldId id="365" r:id="rId81"/>
    <p:sldId id="366" r:id="rId82"/>
    <p:sldId id="420" r:id="rId83"/>
    <p:sldId id="355" r:id="rId84"/>
    <p:sldId id="369" r:id="rId85"/>
    <p:sldId id="370" r:id="rId86"/>
    <p:sldId id="357" r:id="rId87"/>
    <p:sldId id="358" r:id="rId88"/>
    <p:sldId id="359" r:id="rId89"/>
    <p:sldId id="360" r:id="rId90"/>
    <p:sldId id="371" r:id="rId91"/>
    <p:sldId id="422" r:id="rId92"/>
    <p:sldId id="373" r:id="rId93"/>
    <p:sldId id="387" r:id="rId94"/>
    <p:sldId id="376" r:id="rId95"/>
    <p:sldId id="374" r:id="rId96"/>
    <p:sldId id="375" r:id="rId97"/>
    <p:sldId id="377" r:id="rId98"/>
    <p:sldId id="378" r:id="rId99"/>
    <p:sldId id="379" r:id="rId100"/>
    <p:sldId id="380" r:id="rId101"/>
    <p:sldId id="388" r:id="rId102"/>
    <p:sldId id="390" r:id="rId103"/>
    <p:sldId id="391" r:id="rId104"/>
    <p:sldId id="392" r:id="rId105"/>
    <p:sldId id="393" r:id="rId106"/>
    <p:sldId id="394" r:id="rId107"/>
    <p:sldId id="395" r:id="rId108"/>
    <p:sldId id="396" r:id="rId109"/>
    <p:sldId id="402" r:id="rId110"/>
    <p:sldId id="403" r:id="rId111"/>
    <p:sldId id="397" r:id="rId112"/>
    <p:sldId id="398" r:id="rId113"/>
    <p:sldId id="399" r:id="rId114"/>
    <p:sldId id="400" r:id="rId115"/>
    <p:sldId id="291" r:id="rId116"/>
    <p:sldId id="292" r:id="rId117"/>
    <p:sldId id="328" r:id="rId118"/>
    <p:sldId id="368" r:id="rId119"/>
  </p:sldIdLst>
  <p:sldSz cx="12192000" cy="6858000"/>
  <p:notesSz cx="6858000" cy="9144000"/>
  <p:custDataLst>
    <p:tags r:id="rId1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65"/>
            <p14:sldId id="415"/>
            <p14:sldId id="266"/>
            <p14:sldId id="337"/>
          </p14:sldIdLst>
        </p14:section>
        <p14:section name="RL vs. S.L." id="{C187BE50-416B-43BF-9B95-3E262679C1DA}">
          <p14:sldIdLst>
            <p14:sldId id="276"/>
            <p14:sldId id="273"/>
            <p14:sldId id="404"/>
            <p14:sldId id="275"/>
            <p14:sldId id="405"/>
            <p14:sldId id="342"/>
            <p14:sldId id="277"/>
            <p14:sldId id="406"/>
            <p14:sldId id="407"/>
            <p14:sldId id="408"/>
            <p14:sldId id="409"/>
          </p14:sldIdLst>
        </p14:section>
        <p14:section name="Markov Decision Process" id="{B9B51309-D148-4332-87C2-07BE32FBCA3B}">
          <p14:sldIdLst>
            <p14:sldId id="256"/>
            <p14:sldId id="262"/>
            <p14:sldId id="350"/>
            <p14:sldId id="410"/>
            <p14:sldId id="411"/>
            <p14:sldId id="412"/>
            <p14:sldId id="413"/>
            <p14:sldId id="274"/>
            <p14:sldId id="414"/>
            <p14:sldId id="263"/>
            <p14:sldId id="284"/>
            <p14:sldId id="421"/>
          </p14:sldIdLst>
        </p14:section>
        <p14:section name="Policy Gradient Methods" id="{68EAE470-62B4-455D-92AF-97930524F203}">
          <p14:sldIdLst>
            <p14:sldId id="278"/>
            <p14:sldId id="385"/>
            <p14:sldId id="295"/>
            <p14:sldId id="297"/>
            <p14:sldId id="299"/>
            <p14:sldId id="300"/>
            <p14:sldId id="301"/>
            <p14:sldId id="352"/>
            <p14:sldId id="302"/>
            <p14:sldId id="305"/>
            <p14:sldId id="307"/>
            <p14:sldId id="309"/>
            <p14:sldId id="417"/>
          </p14:sldIdLst>
        </p14:section>
        <p14:section name="Value Function &amp; Q-Learning" id="{9EF8D0C1-D041-4407-BBDB-41C68A6C83B2}">
          <p14:sldIdLst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31"/>
            <p14:sldId id="332"/>
            <p14:sldId id="333"/>
            <p14:sldId id="326"/>
            <p14:sldId id="336"/>
            <p14:sldId id="418"/>
            <p14:sldId id="419"/>
          </p14:sldIdLst>
        </p14:section>
        <p14:section name="Q-Learning Example" id="{9D653601-7AAF-433F-BEBC-09255655208A}">
          <p14:sldIdLst>
            <p14:sldId id="339"/>
            <p14:sldId id="340"/>
            <p14:sldId id="382"/>
            <p14:sldId id="353"/>
            <p14:sldId id="354"/>
            <p14:sldId id="347"/>
            <p14:sldId id="348"/>
            <p14:sldId id="381"/>
            <p14:sldId id="383"/>
            <p14:sldId id="344"/>
            <p14:sldId id="341"/>
            <p14:sldId id="386"/>
          </p14:sldIdLst>
        </p14:section>
        <p14:section name="Proximal Policy Optimization" id="{F4141B0D-98E6-4094-9734-9D125C52CD5F}">
          <p14:sldIdLst>
            <p14:sldId id="335"/>
            <p14:sldId id="308"/>
            <p14:sldId id="313"/>
            <p14:sldId id="361"/>
            <p14:sldId id="362"/>
            <p14:sldId id="363"/>
            <p14:sldId id="312"/>
            <p14:sldId id="364"/>
            <p14:sldId id="365"/>
            <p14:sldId id="366"/>
            <p14:sldId id="420"/>
          </p14:sldIdLst>
        </p14:section>
        <p14:section name="A3C" id="{B350CF1B-2725-5C41-A817-9CF2ECCC0395}">
          <p14:sldIdLst>
            <p14:sldId id="355"/>
            <p14:sldId id="369"/>
            <p14:sldId id="370"/>
            <p14:sldId id="357"/>
            <p14:sldId id="358"/>
            <p14:sldId id="359"/>
            <p14:sldId id="360"/>
            <p14:sldId id="371"/>
            <p14:sldId id="422"/>
            <p14:sldId id="373"/>
            <p14:sldId id="387"/>
            <p14:sldId id="376"/>
            <p14:sldId id="374"/>
            <p14:sldId id="375"/>
            <p14:sldId id="377"/>
            <p14:sldId id="378"/>
            <p14:sldId id="379"/>
            <p14:sldId id="380"/>
          </p14:sldIdLst>
        </p14:section>
        <p14:section name="Sparse Reward" id="{B2AF2E70-8587-DF44-AAC1-3922671F00A7}">
          <p14:sldIdLst>
            <p14:sldId id="388"/>
            <p14:sldId id="390"/>
            <p14:sldId id="391"/>
            <p14:sldId id="392"/>
            <p14:sldId id="393"/>
            <p14:sldId id="394"/>
            <p14:sldId id="395"/>
            <p14:sldId id="396"/>
            <p14:sldId id="402"/>
            <p14:sldId id="403"/>
            <p14:sldId id="397"/>
            <p14:sldId id="398"/>
            <p14:sldId id="399"/>
            <p14:sldId id="400"/>
          </p14:sldIdLst>
        </p14:section>
        <p14:section name="Conclusion" id="{EFE2A820-215E-4659-A497-B16AADE8F696}">
          <p14:sldIdLst>
            <p14:sldId id="291"/>
            <p14:sldId id="292"/>
            <p14:sldId id="328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4726"/>
    <a:srgbClr val="0000FF"/>
    <a:srgbClr val="66FF66"/>
    <a:srgbClr val="7030A0"/>
    <a:srgbClr val="FF85FF"/>
    <a:srgbClr val="734F29"/>
    <a:srgbClr val="D2B4A6"/>
    <a:srgbClr val="AEB785"/>
    <a:srgbClr val="EFD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 autoAdjust="0"/>
    <p:restoredTop sz="91057" autoAdjust="0"/>
  </p:normalViewPr>
  <p:slideViewPr>
    <p:cSldViewPr snapToGrid="0">
      <p:cViewPr varScale="1">
        <p:scale>
          <a:sx n="96" d="100"/>
          <a:sy n="96" d="100"/>
        </p:scale>
        <p:origin x="114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gs" Target="tags/tag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2.png"/><Relationship Id="rId1" Type="http://schemas.openxmlformats.org/officeDocument/2006/relationships/image" Target="../media/image80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image" Target="../media/image821.png"/><Relationship Id="rId1" Type="http://schemas.openxmlformats.org/officeDocument/2006/relationships/image" Target="../media/image81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image" Target="../media/image60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740.png"/><Relationship Id="rId1" Type="http://schemas.openxmlformats.org/officeDocument/2006/relationships/image" Target="../media/image17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50CB99-6A6F-44F5-9B27-AC99AA055EC5}">
          <dgm:prSet phldrT="[文字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Choice>
      <mc:Fallback xmlns="">
        <dgm:pt modelId="{B850CB99-6A6F-44F5-9B27-AC99AA055EC5}">
          <dgm:prSet phldrT="[文字]" custT="1"/>
          <dgm:spPr/>
          <dgm:t>
            <a:bodyPr/>
            <a:lstStyle/>
            <a:p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Fallback>
    </mc:AlternateConten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</m:oMath>
              </a14:m>
              <a:endParaRPr lang="zh-TW" altLang="en-US" sz="2800" dirty="0"/>
            </a:p>
          </dgm:t>
        </dgm:pt>
      </mc:Choice>
      <mc:Fallback xmlns="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𝑄^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𝑠,𝑎)</a:t>
              </a:r>
              <a:endParaRPr lang="zh-TW" altLang="en-US" sz="2800" dirty="0"/>
            </a:p>
          </dgm:t>
        </dgm:pt>
      </mc:Fallback>
    </mc:AlternateConten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</m:e>
                    <m: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endParaRPr lang="zh-TW" altLang="en-US" sz="2800" dirty="0"/>
            </a:p>
          </dgm:t>
        </dgm:pt>
      </mc:Choice>
      <mc:Fallback xmlns="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^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′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endParaRPr lang="zh-TW" altLang="en-US" sz="2800" dirty="0"/>
            </a:p>
          </dgm:t>
        </dgm:pt>
      </mc:Fallback>
    </mc:AlternateConten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 custLinFactNeighborY="1049"/>
      <dgm:spPr/>
    </dgm:pt>
    <dgm:pt modelId="{E37FF648-F033-4003-89AB-3F57D2EE1847}" type="pres">
      <dgm:prSet presAssocID="{74493D6B-09C5-4704-A3DC-947A3B53CEDF}" presName="nodeFollowingNodes" presStyleLbl="node1" presStyleIdx="1" presStyleCnt="3" custRadScaleRad="124499" custRadScaleInc="-7004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 custRadScaleRad="119086" custRadScaleInc="5729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6753190C-5A8F-4983-B651-B29CB36AC1D2}" type="presOf" srcId="{B850CB99-6A6F-44F5-9B27-AC99AA055EC5}" destId="{EF3F71E5-EF69-4635-8AFD-B2675F923788}" srcOrd="0" destOrd="0" presId="urn:microsoft.com/office/officeart/2005/8/layout/cycle3"/>
    <dgm:cxn modelId="{711EDB1B-FFB3-417C-A878-53CBB60F5FBA}" type="presOf" srcId="{639272C7-D2BC-40E9-BDC4-04910F850CAF}" destId="{4B35AF7D-4F08-4CEA-AFC9-D1739EAAD44B}" srcOrd="0" destOrd="0" presId="urn:microsoft.com/office/officeart/2005/8/layout/cycle3"/>
    <dgm:cxn modelId="{FFCFF161-1016-4B93-9DB7-5DC76229BA92}" type="presOf" srcId="{EFE6DEA6-55AC-44CC-AD66-5BC2ED683D69}" destId="{B27378E5-FA52-4347-BFC1-B0A2BB843CC5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04EB4AD5-A5EE-4328-9D3D-A17BE1C925A9}" type="presOf" srcId="{74493D6B-09C5-4704-A3DC-947A3B53CEDF}" destId="{E37FF648-F033-4003-89AB-3F57D2EE1847}" srcOrd="0" destOrd="0" presId="urn:microsoft.com/office/officeart/2005/8/layout/cycle3"/>
    <dgm:cxn modelId="{875807E6-714B-43D9-BE6B-200D0ED50179}" type="presOf" srcId="{5E117D47-A069-4543-8EBF-3DBA35D4D9E2}" destId="{87975B9C-4FBF-49A6-B4AC-A7DC7B23F274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9B578F5F-74CF-4D37-B508-4D3378CE39F9}" type="presParOf" srcId="{4B35AF7D-4F08-4CEA-AFC9-D1739EAAD44B}" destId="{781B98C5-3CBD-4817-A8CB-1A248F5DDCA8}" srcOrd="0" destOrd="0" presId="urn:microsoft.com/office/officeart/2005/8/layout/cycle3"/>
    <dgm:cxn modelId="{3DFAFEAD-358F-4214-89E5-9F160A96F25E}" type="presParOf" srcId="{781B98C5-3CBD-4817-A8CB-1A248F5DDCA8}" destId="{EF3F71E5-EF69-4635-8AFD-B2675F923788}" srcOrd="0" destOrd="0" presId="urn:microsoft.com/office/officeart/2005/8/layout/cycle3"/>
    <dgm:cxn modelId="{4307E84D-C14F-40E2-B87A-4B4DCC7E279D}" type="presParOf" srcId="{781B98C5-3CBD-4817-A8CB-1A248F5DDCA8}" destId="{B27378E5-FA52-4347-BFC1-B0A2BB843CC5}" srcOrd="1" destOrd="0" presId="urn:microsoft.com/office/officeart/2005/8/layout/cycle3"/>
    <dgm:cxn modelId="{F0FF844F-292F-4A64-9DC2-B0B6CBA33050}" type="presParOf" srcId="{781B98C5-3CBD-4817-A8CB-1A248F5DDCA8}" destId="{E37FF648-F033-4003-89AB-3F57D2EE1847}" srcOrd="2" destOrd="0" presId="urn:microsoft.com/office/officeart/2005/8/layout/cycle3"/>
    <dgm:cxn modelId="{73147A4F-E8F7-4A7B-B532-C0D7BF860D2D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50CB99-6A6F-44F5-9B27-AC99AA055EC5}">
      <dgm:prSet phldrT="[文字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zh-TW" altLang="en-US"/>
        </a:p>
      </dgm:t>
    </dgm:pt>
    <dgm:pt modelId="{74493D6B-09C5-4704-A3DC-947A3B53CEDF}">
      <dgm:prSet phldrT="[文字]" custT="1"/>
      <dgm:spPr>
        <a:blipFill rotWithShape="0">
          <a:blip xmlns:r="http://schemas.openxmlformats.org/officeDocument/2006/relationships" r:embed="rId2"/>
          <a:stretch>
            <a:fillRect l="-1176"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5E117D47-A069-4543-8EBF-3DBA35D4D9E2}">
      <dgm:prSet phldrT="[文字]" custT="1"/>
      <dgm:spPr>
        <a:blipFill rotWithShape="0">
          <a:blip xmlns:r="http://schemas.openxmlformats.org/officeDocument/2006/relationships" r:embed="rId3"/>
          <a:stretch>
            <a:fillRect t="-1550" r="-2549"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7378E5-FA52-4347-BFC1-B0A2BB843CC5}" type="pres">
      <dgm:prSet presAssocID="{EFE6DEA6-55AC-44CC-AD66-5BC2ED683D69}" presName="sibTransFirstNode" presStyleLbl="bgShp" presStyleIdx="0" presStyleCnt="1" custLinFactNeighborY="1049"/>
      <dgm:spPr/>
      <dgm:t>
        <a:bodyPr/>
        <a:lstStyle/>
        <a:p>
          <a:endParaRPr lang="zh-TW" altLang="en-US"/>
        </a:p>
      </dgm:t>
    </dgm:pt>
    <dgm:pt modelId="{E37FF648-F033-4003-89AB-3F57D2EE1847}" type="pres">
      <dgm:prSet presAssocID="{74493D6B-09C5-4704-A3DC-947A3B53CEDF}" presName="nodeFollowingNodes" presStyleLbl="node1" presStyleIdx="1" presStyleCnt="3" custRadScaleRad="124499" custRadScaleInc="-7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975B9C-4FBF-49A6-B4AC-A7DC7B23F274}" type="pres">
      <dgm:prSet presAssocID="{5E117D47-A069-4543-8EBF-3DBA35D4D9E2}" presName="nodeFollowingNodes" presStyleLbl="node1" presStyleIdx="2" presStyleCnt="3" custRadScaleRad="119086" custRadScaleInc="57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FCFF161-1016-4B93-9DB7-5DC76229BA92}" type="presOf" srcId="{EFE6DEA6-55AC-44CC-AD66-5BC2ED683D69}" destId="{B27378E5-FA52-4347-BFC1-B0A2BB843CC5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875807E6-714B-43D9-BE6B-200D0ED50179}" type="presOf" srcId="{5E117D47-A069-4543-8EBF-3DBA35D4D9E2}" destId="{87975B9C-4FBF-49A6-B4AC-A7DC7B23F274}" srcOrd="0" destOrd="0" presId="urn:microsoft.com/office/officeart/2005/8/layout/cycle3"/>
    <dgm:cxn modelId="{6753190C-5A8F-4983-B651-B29CB36AC1D2}" type="presOf" srcId="{B850CB99-6A6F-44F5-9B27-AC99AA055EC5}" destId="{EF3F71E5-EF69-4635-8AFD-B2675F923788}" srcOrd="0" destOrd="0" presId="urn:microsoft.com/office/officeart/2005/8/layout/cycle3"/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04EB4AD5-A5EE-4328-9D3D-A17BE1C925A9}" type="presOf" srcId="{74493D6B-09C5-4704-A3DC-947A3B53CEDF}" destId="{E37FF648-F033-4003-89AB-3F57D2EE1847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711EDB1B-FFB3-417C-A878-53CBB60F5FBA}" type="presOf" srcId="{639272C7-D2BC-40E9-BDC4-04910F850CAF}" destId="{4B35AF7D-4F08-4CEA-AFC9-D1739EAAD44B}" srcOrd="0" destOrd="0" presId="urn:microsoft.com/office/officeart/2005/8/layout/cycle3"/>
    <dgm:cxn modelId="{9B578F5F-74CF-4D37-B508-4D3378CE39F9}" type="presParOf" srcId="{4B35AF7D-4F08-4CEA-AFC9-D1739EAAD44B}" destId="{781B98C5-3CBD-4817-A8CB-1A248F5DDCA8}" srcOrd="0" destOrd="0" presId="urn:microsoft.com/office/officeart/2005/8/layout/cycle3"/>
    <dgm:cxn modelId="{3DFAFEAD-358F-4214-89E5-9F160A96F25E}" type="presParOf" srcId="{781B98C5-3CBD-4817-A8CB-1A248F5DDCA8}" destId="{EF3F71E5-EF69-4635-8AFD-B2675F923788}" srcOrd="0" destOrd="0" presId="urn:microsoft.com/office/officeart/2005/8/layout/cycle3"/>
    <dgm:cxn modelId="{4307E84D-C14F-40E2-B87A-4B4DCC7E279D}" type="presParOf" srcId="{781B98C5-3CBD-4817-A8CB-1A248F5DDCA8}" destId="{B27378E5-FA52-4347-BFC1-B0A2BB843CC5}" srcOrd="1" destOrd="0" presId="urn:microsoft.com/office/officeart/2005/8/layout/cycle3"/>
    <dgm:cxn modelId="{F0FF844F-292F-4A64-9DC2-B0B6CBA33050}" type="presParOf" srcId="{781B98C5-3CBD-4817-A8CB-1A248F5DDCA8}" destId="{E37FF648-F033-4003-89AB-3F57D2EE1847}" srcOrd="2" destOrd="0" presId="urn:microsoft.com/office/officeart/2005/8/layout/cycle3"/>
    <dgm:cxn modelId="{73147A4F-E8F7-4A7B-B532-C0D7BF860D2D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50CB99-6A6F-44F5-9B27-AC99AA055EC5}">
          <dgm:prSet phldrT="[文字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Choice>
      <mc:Fallback xmlns="">
        <dgm:pt modelId="{B850CB99-6A6F-44F5-9B27-AC99AA055EC5}">
          <dgm:prSet phldrT="[文字]" custT="1"/>
          <dgm:spPr/>
          <dgm:t>
            <a:bodyPr/>
            <a:lstStyle/>
            <a:p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Fallback>
    </mc:AlternateConten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</m:oMath>
              </a14:m>
              <a:endParaRPr lang="zh-TW" altLang="en-US" sz="2800" dirty="0"/>
            </a:p>
          </dgm:t>
        </dgm:pt>
      </mc:Choice>
      <mc:Fallback xmlns="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𝑄^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𝑠,𝑎)</a:t>
              </a:r>
              <a:endParaRPr lang="zh-TW" altLang="en-US" sz="2800" dirty="0"/>
            </a:p>
          </dgm:t>
        </dgm:pt>
      </mc:Fallback>
    </mc:AlternateConten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</m:e>
                    <m: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endParaRPr lang="zh-TW" altLang="en-US" sz="2800" dirty="0"/>
            </a:p>
          </dgm:t>
        </dgm:pt>
      </mc:Choice>
      <mc:Fallback xmlns="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^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′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endParaRPr lang="zh-TW" altLang="en-US" sz="2800" dirty="0"/>
            </a:p>
          </dgm:t>
        </dgm:pt>
      </mc:Fallback>
    </mc:AlternateConten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 custRadScaleRad="131563" custRadScaleInc="-9618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 custRadScaleRad="117369" custRadScaleInc="6580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FC3EF810-DD51-4CC6-84FA-B817450E0EF9}" type="presOf" srcId="{5E117D47-A069-4543-8EBF-3DBA35D4D9E2}" destId="{87975B9C-4FBF-49A6-B4AC-A7DC7B23F274}" srcOrd="0" destOrd="0" presId="urn:microsoft.com/office/officeart/2005/8/layout/cycle3"/>
    <dgm:cxn modelId="{4678C27D-01D6-4B3E-9620-44A02FE94FE5}" type="presOf" srcId="{EFE6DEA6-55AC-44CC-AD66-5BC2ED683D69}" destId="{B27378E5-FA52-4347-BFC1-B0A2BB843CC5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1FEC29A2-0C6A-4D2D-B53A-1E646AC50964}" type="presOf" srcId="{B850CB99-6A6F-44F5-9B27-AC99AA055EC5}" destId="{EF3F71E5-EF69-4635-8AFD-B2675F923788}" srcOrd="0" destOrd="0" presId="urn:microsoft.com/office/officeart/2005/8/layout/cycle3"/>
    <dgm:cxn modelId="{543B0EB0-05B4-42D9-B24A-AEE72FCCFD5D}" type="presOf" srcId="{639272C7-D2BC-40E9-BDC4-04910F850CAF}" destId="{4B35AF7D-4F08-4CEA-AFC9-D1739EAAD44B}" srcOrd="0" destOrd="0" presId="urn:microsoft.com/office/officeart/2005/8/layout/cycle3"/>
    <dgm:cxn modelId="{6A81DDED-43EB-4951-B6AD-CAE7817F4914}" type="presOf" srcId="{74493D6B-09C5-4704-A3DC-947A3B53CEDF}" destId="{E37FF648-F033-4003-89AB-3F57D2EE1847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41C4467-943A-48C9-BB93-BD919CF43E66}" type="presParOf" srcId="{4B35AF7D-4F08-4CEA-AFC9-D1739EAAD44B}" destId="{781B98C5-3CBD-4817-A8CB-1A248F5DDCA8}" srcOrd="0" destOrd="0" presId="urn:microsoft.com/office/officeart/2005/8/layout/cycle3"/>
    <dgm:cxn modelId="{FE43B2EB-C8E6-48C4-8D13-43B2E6C6A905}" type="presParOf" srcId="{781B98C5-3CBD-4817-A8CB-1A248F5DDCA8}" destId="{EF3F71E5-EF69-4635-8AFD-B2675F923788}" srcOrd="0" destOrd="0" presId="urn:microsoft.com/office/officeart/2005/8/layout/cycle3"/>
    <dgm:cxn modelId="{D27DD345-416F-4969-98D7-8C07F0F3AD2F}" type="presParOf" srcId="{781B98C5-3CBD-4817-A8CB-1A248F5DDCA8}" destId="{B27378E5-FA52-4347-BFC1-B0A2BB843CC5}" srcOrd="1" destOrd="0" presId="urn:microsoft.com/office/officeart/2005/8/layout/cycle3"/>
    <dgm:cxn modelId="{D92CF842-3445-4D3B-9797-F11FD0B00AE3}" type="presParOf" srcId="{781B98C5-3CBD-4817-A8CB-1A248F5DDCA8}" destId="{E37FF648-F033-4003-89AB-3F57D2EE1847}" srcOrd="2" destOrd="0" presId="urn:microsoft.com/office/officeart/2005/8/layout/cycle3"/>
    <dgm:cxn modelId="{35B0DF68-9D69-40F4-867C-BA15F9891323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50CB99-6A6F-44F5-9B27-AC99AA055EC5}">
      <dgm:prSet phldrT="[文字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zh-TW" altLang="en-US"/>
        </a:p>
      </dgm:t>
    </dgm:pt>
    <dgm:pt modelId="{74493D6B-09C5-4704-A3DC-947A3B53CEDF}">
      <dgm:prSet phldrT="[文字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5E117D47-A069-4543-8EBF-3DBA35D4D9E2}">
      <dgm:prSet phldrT="[文字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7378E5-FA52-4347-BFC1-B0A2BB843CC5}" type="pres">
      <dgm:prSet presAssocID="{EFE6DEA6-55AC-44CC-AD66-5BC2ED683D69}" presName="sibTransFirstNode" presStyleLbl="bgShp" presStyleIdx="0" presStyleCnt="1"/>
      <dgm:spPr/>
      <dgm:t>
        <a:bodyPr/>
        <a:lstStyle/>
        <a:p>
          <a:endParaRPr lang="zh-TW" altLang="en-US"/>
        </a:p>
      </dgm:t>
    </dgm:pt>
    <dgm:pt modelId="{E37FF648-F033-4003-89AB-3F57D2EE1847}" type="pres">
      <dgm:prSet presAssocID="{74493D6B-09C5-4704-A3DC-947A3B53CEDF}" presName="nodeFollowingNodes" presStyleLbl="node1" presStyleIdx="1" presStyleCnt="3" custRadScaleRad="131563" custRadScaleInc="-961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975B9C-4FBF-49A6-B4AC-A7DC7B23F274}" type="pres">
      <dgm:prSet presAssocID="{5E117D47-A069-4543-8EBF-3DBA35D4D9E2}" presName="nodeFollowingNodes" presStyleLbl="node1" presStyleIdx="2" presStyleCnt="3" custRadScaleRad="117369" custRadScaleInc="658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C3EF810-DD51-4CC6-84FA-B817450E0EF9}" type="presOf" srcId="{5E117D47-A069-4543-8EBF-3DBA35D4D9E2}" destId="{87975B9C-4FBF-49A6-B4AC-A7DC7B23F274}" srcOrd="0" destOrd="0" presId="urn:microsoft.com/office/officeart/2005/8/layout/cycle3"/>
    <dgm:cxn modelId="{1FEC29A2-0C6A-4D2D-B53A-1E646AC50964}" type="presOf" srcId="{B850CB99-6A6F-44F5-9B27-AC99AA055EC5}" destId="{EF3F71E5-EF69-4635-8AFD-B2675F923788}" srcOrd="0" destOrd="0" presId="urn:microsoft.com/office/officeart/2005/8/layout/cycle3"/>
    <dgm:cxn modelId="{6A81DDED-43EB-4951-B6AD-CAE7817F4914}" type="presOf" srcId="{74493D6B-09C5-4704-A3DC-947A3B53CEDF}" destId="{E37FF648-F033-4003-89AB-3F57D2EE1847}" srcOrd="0" destOrd="0" presId="urn:microsoft.com/office/officeart/2005/8/layout/cycle3"/>
    <dgm:cxn modelId="{543B0EB0-05B4-42D9-B24A-AEE72FCCFD5D}" type="presOf" srcId="{639272C7-D2BC-40E9-BDC4-04910F850CAF}" destId="{4B35AF7D-4F08-4CEA-AFC9-D1739EAAD44B}" srcOrd="0" destOrd="0" presId="urn:microsoft.com/office/officeart/2005/8/layout/cycle3"/>
    <dgm:cxn modelId="{4678C27D-01D6-4B3E-9620-44A02FE94FE5}" type="presOf" srcId="{EFE6DEA6-55AC-44CC-AD66-5BC2ED683D69}" destId="{B27378E5-FA52-4347-BFC1-B0A2BB843CC5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41C4467-943A-48C9-BB93-BD919CF43E66}" type="presParOf" srcId="{4B35AF7D-4F08-4CEA-AFC9-D1739EAAD44B}" destId="{781B98C5-3CBD-4817-A8CB-1A248F5DDCA8}" srcOrd="0" destOrd="0" presId="urn:microsoft.com/office/officeart/2005/8/layout/cycle3"/>
    <dgm:cxn modelId="{FE43B2EB-C8E6-48C4-8D13-43B2E6C6A905}" type="presParOf" srcId="{781B98C5-3CBD-4817-A8CB-1A248F5DDCA8}" destId="{EF3F71E5-EF69-4635-8AFD-B2675F923788}" srcOrd="0" destOrd="0" presId="urn:microsoft.com/office/officeart/2005/8/layout/cycle3"/>
    <dgm:cxn modelId="{D27DD345-416F-4969-98D7-8C07F0F3AD2F}" type="presParOf" srcId="{781B98C5-3CBD-4817-A8CB-1A248F5DDCA8}" destId="{B27378E5-FA52-4347-BFC1-B0A2BB843CC5}" srcOrd="1" destOrd="0" presId="urn:microsoft.com/office/officeart/2005/8/layout/cycle3"/>
    <dgm:cxn modelId="{D92CF842-3445-4D3B-9797-F11FD0B00AE3}" type="presParOf" srcId="{781B98C5-3CBD-4817-A8CB-1A248F5DDCA8}" destId="{E37FF648-F033-4003-89AB-3F57D2EE1847}" srcOrd="2" destOrd="0" presId="urn:microsoft.com/office/officeart/2005/8/layout/cycle3"/>
    <dgm:cxn modelId="{35B0DF68-9D69-40F4-867C-BA15F9891323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50CB99-6A6F-44F5-9B27-AC99AA055EC5}">
          <dgm:prSet phldrT="[文字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Choice>
      <mc:Fallback xmlns="">
        <dgm:pt modelId="{B850CB99-6A6F-44F5-9B27-AC99AA055EC5}">
          <dgm:prSet phldrT="[文字]" custT="1"/>
          <dgm:spPr/>
          <dgm:t>
            <a:bodyPr/>
            <a:lstStyle/>
            <a:p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Fallback>
    </mc:AlternateConten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</m:oMath>
              </a14:m>
              <a:endParaRPr lang="zh-TW" altLang="en-US" sz="2800" dirty="0"/>
            </a:p>
          </dgm:t>
        </dgm:pt>
      </mc:Choice>
      <mc:Fallback xmlns="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𝑄^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𝑠,𝑎)</a:t>
              </a:r>
              <a:endParaRPr lang="zh-TW" altLang="en-US" sz="2800" dirty="0"/>
            </a:p>
          </dgm:t>
        </dgm:pt>
      </mc:Fallback>
    </mc:AlternateConten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</m:e>
                    <m: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endParaRPr lang="zh-TW" altLang="en-US" sz="2800" dirty="0"/>
            </a:p>
          </dgm:t>
        </dgm:pt>
      </mc:Choice>
      <mc:Fallback xmlns="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^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′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endParaRPr lang="zh-TW" altLang="en-US" sz="2800" dirty="0"/>
            </a:p>
          </dgm:t>
        </dgm:pt>
      </mc:Fallback>
    </mc:AlternateConten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2F7B360D-8AE8-468D-894B-4F9440C7150D}" type="presOf" srcId="{B850CB99-6A6F-44F5-9B27-AC99AA055EC5}" destId="{EF3F71E5-EF69-4635-8AFD-B2675F923788}" srcOrd="0" destOrd="0" presId="urn:microsoft.com/office/officeart/2005/8/layout/cycle3"/>
    <dgm:cxn modelId="{8BB53575-8C66-4D73-82E1-D4C74E6BAD76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3FEB9F7F-7D17-4066-872B-488433D36263}" type="presOf" srcId="{74493D6B-09C5-4704-A3DC-947A3B53CEDF}" destId="{E37FF648-F033-4003-89AB-3F57D2EE1847}" srcOrd="0" destOrd="0" presId="urn:microsoft.com/office/officeart/2005/8/layout/cycle3"/>
    <dgm:cxn modelId="{789FC0A7-88EE-4513-9E74-9BAC47586E3B}" type="presOf" srcId="{EFE6DEA6-55AC-44CC-AD66-5BC2ED683D69}" destId="{B27378E5-FA52-4347-BFC1-B0A2BB843CC5}" srcOrd="0" destOrd="0" presId="urn:microsoft.com/office/officeart/2005/8/layout/cycle3"/>
    <dgm:cxn modelId="{D325A0D9-E527-44B7-9854-BC4434030CD5}" type="presOf" srcId="{5E117D47-A069-4543-8EBF-3DBA35D4D9E2}" destId="{87975B9C-4FBF-49A6-B4AC-A7DC7B23F274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E665C9DF-BCF7-49C0-BA5E-8E375AA0D37F}" type="presParOf" srcId="{4B35AF7D-4F08-4CEA-AFC9-D1739EAAD44B}" destId="{781B98C5-3CBD-4817-A8CB-1A248F5DDCA8}" srcOrd="0" destOrd="0" presId="urn:microsoft.com/office/officeart/2005/8/layout/cycle3"/>
    <dgm:cxn modelId="{966E9FA4-8841-43EB-A420-1F29401633A0}" type="presParOf" srcId="{781B98C5-3CBD-4817-A8CB-1A248F5DDCA8}" destId="{EF3F71E5-EF69-4635-8AFD-B2675F923788}" srcOrd="0" destOrd="0" presId="urn:microsoft.com/office/officeart/2005/8/layout/cycle3"/>
    <dgm:cxn modelId="{A4DF823F-0B44-4260-AAF8-206885A9C99C}" type="presParOf" srcId="{781B98C5-3CBD-4817-A8CB-1A248F5DDCA8}" destId="{B27378E5-FA52-4347-BFC1-B0A2BB843CC5}" srcOrd="1" destOrd="0" presId="urn:microsoft.com/office/officeart/2005/8/layout/cycle3"/>
    <dgm:cxn modelId="{35C80A53-8EA5-4306-9A50-662918F1CCF6}" type="presParOf" srcId="{781B98C5-3CBD-4817-A8CB-1A248F5DDCA8}" destId="{E37FF648-F033-4003-89AB-3F57D2EE1847}" srcOrd="2" destOrd="0" presId="urn:microsoft.com/office/officeart/2005/8/layout/cycle3"/>
    <dgm:cxn modelId="{615C1766-25ED-4EA3-B544-B928190F1629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50CB99-6A6F-44F5-9B27-AC99AA055EC5}">
      <dgm:prSet phldrT="[文字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74493D6B-09C5-4704-A3DC-947A3B53CEDF}">
      <dgm:prSet phldrT="[文字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5E117D47-A069-4543-8EBF-3DBA35D4D9E2}">
      <dgm:prSet phldrT="[文字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4F8B7430-BC74-4C4B-85FA-B8040AD6CC68}" type="presOf" srcId="{74493D6B-09C5-4704-A3DC-947A3B53CEDF}" destId="{E37FF648-F033-4003-89AB-3F57D2EE1847}" srcOrd="0" destOrd="0" presId="urn:microsoft.com/office/officeart/2005/8/layout/cycle3"/>
    <dgm:cxn modelId="{7BE03B48-3961-4894-90BF-2628AEFA61D9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00D84D90-E55F-4037-B217-1AC8F31140EA}" type="presOf" srcId="{B850CB99-6A6F-44F5-9B27-AC99AA055EC5}" destId="{EF3F71E5-EF69-4635-8AFD-B2675F923788}" srcOrd="0" destOrd="0" presId="urn:microsoft.com/office/officeart/2005/8/layout/cycle3"/>
    <dgm:cxn modelId="{EFC3CAB3-761B-4DFF-9B70-3010989C4CBE}" type="presOf" srcId="{5E117D47-A069-4543-8EBF-3DBA35D4D9E2}" destId="{87975B9C-4FBF-49A6-B4AC-A7DC7B23F274}" srcOrd="0" destOrd="0" presId="urn:microsoft.com/office/officeart/2005/8/layout/cycle3"/>
    <dgm:cxn modelId="{EE062BDF-B79C-4E09-A391-3661AEC8AA6A}" type="presOf" srcId="{EFE6DEA6-55AC-44CC-AD66-5BC2ED683D69}" destId="{B27378E5-FA52-4347-BFC1-B0A2BB843CC5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FE9FC4B-AED0-40FF-A5D0-1054DE95D901}" type="presParOf" srcId="{4B35AF7D-4F08-4CEA-AFC9-D1739EAAD44B}" destId="{781B98C5-3CBD-4817-A8CB-1A248F5DDCA8}" srcOrd="0" destOrd="0" presId="urn:microsoft.com/office/officeart/2005/8/layout/cycle3"/>
    <dgm:cxn modelId="{71A792AB-FE01-4043-AB3F-9D4D3360EA8C}" type="presParOf" srcId="{781B98C5-3CBD-4817-A8CB-1A248F5DDCA8}" destId="{EF3F71E5-EF69-4635-8AFD-B2675F923788}" srcOrd="0" destOrd="0" presId="urn:microsoft.com/office/officeart/2005/8/layout/cycle3"/>
    <dgm:cxn modelId="{725559F6-1CBA-48EE-94FC-B2E567A1D502}" type="presParOf" srcId="{781B98C5-3CBD-4817-A8CB-1A248F5DDCA8}" destId="{B27378E5-FA52-4347-BFC1-B0A2BB843CC5}" srcOrd="1" destOrd="0" presId="urn:microsoft.com/office/officeart/2005/8/layout/cycle3"/>
    <dgm:cxn modelId="{0808C63A-4E1F-4E9B-9472-825BD8FC2F5E}" type="presParOf" srcId="{781B98C5-3CBD-4817-A8CB-1A248F5DDCA8}" destId="{E37FF648-F033-4003-89AB-3F57D2EE1847}" srcOrd="2" destOrd="0" presId="urn:microsoft.com/office/officeart/2005/8/layout/cycle3"/>
    <dgm:cxn modelId="{D97405A1-3302-4138-9510-EF1D279BDD15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50CB99-6A6F-44F5-9B27-AC99AA055EC5}">
          <dgm:prSet phldrT="[文字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Choice>
      <mc:Fallback xmlns="">
        <dgm:pt modelId="{B850CB99-6A6F-44F5-9B27-AC99AA055EC5}">
          <dgm:prSet phldrT="[文字]" custT="1"/>
          <dgm:spPr/>
          <dgm:t>
            <a:bodyPr/>
            <a:lstStyle/>
            <a:p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Fallback>
    </mc:AlternateConten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</m:d>
                </m:oMath>
              </a14:m>
              <a:endParaRPr lang="zh-TW" altLang="en-US" sz="2800" dirty="0"/>
            </a:p>
          </dgm:t>
        </dgm:pt>
      </mc:Choice>
      <mc:Fallback xmlns="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:r>
                <a:rPr lang="en-US" altLang="zh-TW" sz="2800" i="0">
                  <a:latin typeface="Cambria Math" panose="02040503050406030204" pitchFamily="18" charset="0"/>
                </a:rPr>
                <a:t>𝑉^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𝑠)</a:t>
              </a:r>
              <a:endParaRPr lang="zh-TW" altLang="en-US" sz="2800" dirty="0"/>
            </a:p>
          </dgm:t>
        </dgm:pt>
      </mc:Fallback>
    </mc:AlternateConten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Update actor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from </a:t>
              </a:r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  <m:r>
                    <a:rPr lang="zh-TW" altLang="en-US" sz="2800" i="1" dirty="0" smtClean="0">
                      <a:latin typeface="Cambria Math" panose="02040503050406030204" pitchFamily="18" charset="0"/>
                    </a:rPr>
                    <m:t>→</m:t>
                  </m:r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  <m:r>
                    <a:rPr lang="en-US" altLang="zh-TW" sz="2800" i="1" smtClean="0">
                      <a:latin typeface="Cambria Math" panose="02040503050406030204" pitchFamily="18" charset="0"/>
                    </a:rPr>
                    <m:t>’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based on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</m:d>
                </m:oMath>
              </a14:m>
              <a:endParaRPr lang="zh-TW" altLang="en-US" sz="2800" dirty="0"/>
            </a:p>
          </dgm:t>
        </dgm:pt>
      </mc:Choice>
      <mc:Fallback xmlns="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Update actor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from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i="0" dirty="0">
                  <a:latin typeface="Cambria Math" panose="02040503050406030204" pitchFamily="18" charset="0"/>
                </a:rPr>
                <a:t>→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’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based on </a:t>
              </a:r>
              <a:r>
                <a:rPr lang="en-US" altLang="zh-TW" sz="2800" i="0">
                  <a:latin typeface="Cambria Math" panose="02040503050406030204" pitchFamily="18" charset="0"/>
                </a:rPr>
                <a:t>𝑉^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𝑠)</a:t>
              </a:r>
              <a:endParaRPr lang="zh-TW" altLang="en-US" sz="2800" dirty="0"/>
            </a:p>
          </dgm:t>
        </dgm:pt>
      </mc:Fallback>
    </mc:AlternateConten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 custScaleX="79010" custRadScaleRad="98954" custRadScaleInc="-1556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 custRadScaleRad="120139" custRadScaleInc="7687">
        <dgm:presLayoutVars>
          <dgm:bulletEnabled val="1"/>
        </dgm:presLayoutVars>
      </dgm:prSet>
      <dgm:spPr/>
    </dgm:pt>
  </dgm:ptLst>
  <dgm:cxnLst>
    <dgm:cxn modelId="{46D26300-0CEC-E648-AF22-8EF15E21D2C5}" type="presOf" srcId="{EFE6DEA6-55AC-44CC-AD66-5BC2ED683D69}" destId="{B27378E5-FA52-4347-BFC1-B0A2BB843CC5}" srcOrd="0" destOrd="0" presId="urn:microsoft.com/office/officeart/2005/8/layout/cycle3"/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62957416-8161-4C4E-9445-9A85BC7EC7D6}" type="presOf" srcId="{B850CB99-6A6F-44F5-9B27-AC99AA055EC5}" destId="{EF3F71E5-EF69-4635-8AFD-B2675F923788}" srcOrd="0" destOrd="0" presId="urn:microsoft.com/office/officeart/2005/8/layout/cycle3"/>
    <dgm:cxn modelId="{B2FDA55C-1077-DD4F-8B69-AC60DDBA6255}" type="presOf" srcId="{74493D6B-09C5-4704-A3DC-947A3B53CEDF}" destId="{E37FF648-F033-4003-89AB-3F57D2EE1847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CAEA7B98-F266-374A-9D4A-A6FB3D544314}" type="presOf" srcId="{639272C7-D2BC-40E9-BDC4-04910F850CAF}" destId="{4B35AF7D-4F08-4CEA-AFC9-D1739EAAD44B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CBDEBFF-CA44-E949-9B1E-DE48D7D48386}" type="presOf" srcId="{5E117D47-A069-4543-8EBF-3DBA35D4D9E2}" destId="{87975B9C-4FBF-49A6-B4AC-A7DC7B23F274}" srcOrd="0" destOrd="0" presId="urn:microsoft.com/office/officeart/2005/8/layout/cycle3"/>
    <dgm:cxn modelId="{88884908-A43B-F643-81D6-A14A2EA9D385}" type="presParOf" srcId="{4B35AF7D-4F08-4CEA-AFC9-D1739EAAD44B}" destId="{781B98C5-3CBD-4817-A8CB-1A248F5DDCA8}" srcOrd="0" destOrd="0" presId="urn:microsoft.com/office/officeart/2005/8/layout/cycle3"/>
    <dgm:cxn modelId="{5F296BF3-9819-C943-8266-A278B5A38B48}" type="presParOf" srcId="{781B98C5-3CBD-4817-A8CB-1A248F5DDCA8}" destId="{EF3F71E5-EF69-4635-8AFD-B2675F923788}" srcOrd="0" destOrd="0" presId="urn:microsoft.com/office/officeart/2005/8/layout/cycle3"/>
    <dgm:cxn modelId="{CD6AB4A3-6FCD-D84E-9A81-C2F298F7789F}" type="presParOf" srcId="{781B98C5-3CBD-4817-A8CB-1A248F5DDCA8}" destId="{B27378E5-FA52-4347-BFC1-B0A2BB843CC5}" srcOrd="1" destOrd="0" presId="urn:microsoft.com/office/officeart/2005/8/layout/cycle3"/>
    <dgm:cxn modelId="{0ED0685C-65AB-2F4E-81EA-5947A8AD71C9}" type="presParOf" srcId="{781B98C5-3CBD-4817-A8CB-1A248F5DDCA8}" destId="{E37FF648-F033-4003-89AB-3F57D2EE1847}" srcOrd="2" destOrd="0" presId="urn:microsoft.com/office/officeart/2005/8/layout/cycle3"/>
    <dgm:cxn modelId="{19249929-3074-3D4E-8CE1-509EF8A3D317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50CB99-6A6F-44F5-9B27-AC99AA055EC5}">
      <dgm:prSet phldrT="[文字]" custT="1"/>
      <dgm:spPr>
        <a:blipFill rotWithShape="0">
          <a:blip xmlns:r="http://schemas.openxmlformats.org/officeDocument/2006/relationships" r:embed="rId1"/>
          <a:stretch>
            <a:fillRect t="-3509" r="-2439" b="-8333"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74493D6B-09C5-4704-A3DC-947A3B53CEDF}">
      <dgm:prSet phldrT="[文字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5E117D47-A069-4543-8EBF-3DBA35D4D9E2}">
      <dgm:prSet phldrT="[文字]" custT="1"/>
      <dgm:spPr>
        <a:blipFill rotWithShape="0">
          <a:blip xmlns:r="http://schemas.openxmlformats.org/officeDocument/2006/relationships" r:embed="rId3"/>
          <a:stretch>
            <a:fillRect t="-3070" b="-8333"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7378E5-FA52-4347-BFC1-B0A2BB843CC5}" type="pres">
      <dgm:prSet presAssocID="{EFE6DEA6-55AC-44CC-AD66-5BC2ED683D69}" presName="sibTransFirstNode" presStyleLbl="bgShp" presStyleIdx="0" presStyleCnt="1"/>
      <dgm:spPr/>
      <dgm:t>
        <a:bodyPr/>
        <a:lstStyle/>
        <a:p>
          <a:endParaRPr lang="zh-TW" altLang="en-US"/>
        </a:p>
      </dgm:t>
    </dgm:pt>
    <dgm:pt modelId="{E37FF648-F033-4003-89AB-3F57D2EE1847}" type="pres">
      <dgm:prSet presAssocID="{74493D6B-09C5-4704-A3DC-947A3B53CEDF}" presName="nodeFollowingNodes" presStyleLbl="node1" presStyleIdx="1" presStyleCnt="3" custScaleX="79010" custRadScaleRad="98954" custRadScaleInc="-15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975B9C-4FBF-49A6-B4AC-A7DC7B23F274}" type="pres">
      <dgm:prSet presAssocID="{5E117D47-A069-4543-8EBF-3DBA35D4D9E2}" presName="nodeFollowingNodes" presStyleLbl="node1" presStyleIdx="2" presStyleCnt="3" custRadScaleRad="120139" custRadScaleInc="768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AEA7B98-F266-374A-9D4A-A6FB3D544314}" type="presOf" srcId="{639272C7-D2BC-40E9-BDC4-04910F850CAF}" destId="{4B35AF7D-4F08-4CEA-AFC9-D1739EAAD44B}" srcOrd="0" destOrd="0" presId="urn:microsoft.com/office/officeart/2005/8/layout/cycle3"/>
    <dgm:cxn modelId="{46D26300-0CEC-E648-AF22-8EF15E21D2C5}" type="presOf" srcId="{EFE6DEA6-55AC-44CC-AD66-5BC2ED683D69}" destId="{B27378E5-FA52-4347-BFC1-B0A2BB843CC5}" srcOrd="0" destOrd="0" presId="urn:microsoft.com/office/officeart/2005/8/layout/cycle3"/>
    <dgm:cxn modelId="{B2FDA55C-1077-DD4F-8B69-AC60DDBA6255}" type="presOf" srcId="{74493D6B-09C5-4704-A3DC-947A3B53CEDF}" destId="{E37FF648-F033-4003-89AB-3F57D2EE1847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62957416-8161-4C4E-9445-9A85BC7EC7D6}" type="presOf" srcId="{B850CB99-6A6F-44F5-9B27-AC99AA055EC5}" destId="{EF3F71E5-EF69-4635-8AFD-B2675F923788}" srcOrd="0" destOrd="0" presId="urn:microsoft.com/office/officeart/2005/8/layout/cycle3"/>
    <dgm:cxn modelId="{ACBDEBFF-CA44-E949-9B1E-DE48D7D48386}" type="presOf" srcId="{5E117D47-A069-4543-8EBF-3DBA35D4D9E2}" destId="{87975B9C-4FBF-49A6-B4AC-A7DC7B23F274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88884908-A43B-F643-81D6-A14A2EA9D385}" type="presParOf" srcId="{4B35AF7D-4F08-4CEA-AFC9-D1739EAAD44B}" destId="{781B98C5-3CBD-4817-A8CB-1A248F5DDCA8}" srcOrd="0" destOrd="0" presId="urn:microsoft.com/office/officeart/2005/8/layout/cycle3"/>
    <dgm:cxn modelId="{5F296BF3-9819-C943-8266-A278B5A38B48}" type="presParOf" srcId="{781B98C5-3CBD-4817-A8CB-1A248F5DDCA8}" destId="{EF3F71E5-EF69-4635-8AFD-B2675F923788}" srcOrd="0" destOrd="0" presId="urn:microsoft.com/office/officeart/2005/8/layout/cycle3"/>
    <dgm:cxn modelId="{CD6AB4A3-6FCD-D84E-9A81-C2F298F7789F}" type="presParOf" srcId="{781B98C5-3CBD-4817-A8CB-1A248F5DDCA8}" destId="{B27378E5-FA52-4347-BFC1-B0A2BB843CC5}" srcOrd="1" destOrd="0" presId="urn:microsoft.com/office/officeart/2005/8/layout/cycle3"/>
    <dgm:cxn modelId="{0ED0685C-65AB-2F4E-81EA-5947A8AD71C9}" type="presParOf" srcId="{781B98C5-3CBD-4817-A8CB-1A248F5DDCA8}" destId="{E37FF648-F033-4003-89AB-3F57D2EE1847}" srcOrd="2" destOrd="0" presId="urn:microsoft.com/office/officeart/2005/8/layout/cycle3"/>
    <dgm:cxn modelId="{19249929-3074-3D4E-8CE1-509EF8A3D317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50CB99-6A6F-44F5-9B27-AC99AA055EC5}">
          <dgm:prSet phldrT="[文字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Choice>
      <mc:Fallback xmlns="">
        <dgm:pt modelId="{B850CB99-6A6F-44F5-9B27-AC99AA055EC5}">
          <dgm:prSet phldrT="[文字]" custT="1"/>
          <dgm:spPr/>
          <dgm:t>
            <a:bodyPr/>
            <a:lstStyle/>
            <a:p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Fallback>
    </mc:AlternateConten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e>
                    <m:sup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</m:oMath>
              </a14:m>
              <a:endParaRPr lang="zh-TW" altLang="en-US" sz="2800" dirty="0"/>
            </a:p>
          </dgm:t>
        </dgm:pt>
      </mc:Choice>
      <mc:Fallback xmlns="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800" dirty="0"/>
                <a:t>Learning 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𝑄^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 (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𝑠,𝑎)</a:t>
              </a:r>
              <a:endParaRPr lang="zh-TW" altLang="en-US" sz="2800" dirty="0"/>
            </a:p>
          </dgm:t>
        </dgm:pt>
      </mc:Fallback>
    </mc:AlternateConten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</m:e>
                    <m: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endParaRPr lang="zh-TW" altLang="en-US" sz="2800" dirty="0"/>
            </a:p>
          </dgm:t>
        </dgm:pt>
      </mc:Choice>
      <mc:Fallback xmlns="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Find a new actor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^</a:t>
              </a:r>
              <a:r>
                <a:rPr lang="en-US" altLang="zh-TW" sz="2800" b="0" i="0">
                  <a:latin typeface="Cambria Math" panose="02040503050406030204" pitchFamily="18" charset="0"/>
                </a:rPr>
                <a:t>′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“better” than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endParaRPr lang="zh-TW" altLang="en-US" sz="2800" dirty="0"/>
            </a:p>
          </dgm:t>
        </dgm:pt>
      </mc:Fallback>
    </mc:AlternateConten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C1F18F0E-C95E-394C-8F5A-35585753000A}" type="presOf" srcId="{74493D6B-09C5-4704-A3DC-947A3B53CEDF}" destId="{E37FF648-F033-4003-89AB-3F57D2EE1847}" srcOrd="0" destOrd="0" presId="urn:microsoft.com/office/officeart/2005/8/layout/cycle3"/>
    <dgm:cxn modelId="{F4C55628-374C-FE44-8041-F19F1A803811}" type="presOf" srcId="{EFE6DEA6-55AC-44CC-AD66-5BC2ED683D69}" destId="{B27378E5-FA52-4347-BFC1-B0A2BB843CC5}" srcOrd="0" destOrd="0" presId="urn:microsoft.com/office/officeart/2005/8/layout/cycle3"/>
    <dgm:cxn modelId="{8ED25434-2271-2548-A743-2C2F31F6B145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C59DD78F-1A38-484C-B471-5761F9E651DF}" type="presOf" srcId="{B850CB99-6A6F-44F5-9B27-AC99AA055EC5}" destId="{EF3F71E5-EF69-4635-8AFD-B2675F923788}" srcOrd="0" destOrd="0" presId="urn:microsoft.com/office/officeart/2005/8/layout/cycle3"/>
    <dgm:cxn modelId="{E34270A8-A2B4-CD4B-A0B4-6EF6F68A6BDF}" type="presOf" srcId="{5E117D47-A069-4543-8EBF-3DBA35D4D9E2}" destId="{87975B9C-4FBF-49A6-B4AC-A7DC7B23F274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EDAD269E-2329-F744-B516-8984CDFE3367}" type="presParOf" srcId="{4B35AF7D-4F08-4CEA-AFC9-D1739EAAD44B}" destId="{781B98C5-3CBD-4817-A8CB-1A248F5DDCA8}" srcOrd="0" destOrd="0" presId="urn:microsoft.com/office/officeart/2005/8/layout/cycle3"/>
    <dgm:cxn modelId="{B3454DBB-C41B-8446-A7FB-A5F6E892202D}" type="presParOf" srcId="{781B98C5-3CBD-4817-A8CB-1A248F5DDCA8}" destId="{EF3F71E5-EF69-4635-8AFD-B2675F923788}" srcOrd="0" destOrd="0" presId="urn:microsoft.com/office/officeart/2005/8/layout/cycle3"/>
    <dgm:cxn modelId="{748FB275-5748-8344-A477-A5D11E596159}" type="presParOf" srcId="{781B98C5-3CBD-4817-A8CB-1A248F5DDCA8}" destId="{B27378E5-FA52-4347-BFC1-B0A2BB843CC5}" srcOrd="1" destOrd="0" presId="urn:microsoft.com/office/officeart/2005/8/layout/cycle3"/>
    <dgm:cxn modelId="{EA77B220-A1C3-E84B-A85C-F115100D1F51}" type="presParOf" srcId="{781B98C5-3CBD-4817-A8CB-1A248F5DDCA8}" destId="{E37FF648-F033-4003-89AB-3F57D2EE1847}" srcOrd="2" destOrd="0" presId="urn:microsoft.com/office/officeart/2005/8/layout/cycle3"/>
    <dgm:cxn modelId="{630D42E5-5112-F241-84F7-2DB4E224E36F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378E5-FA52-4347-BFC1-B0A2BB843CC5}">
      <dsp:nvSpPr>
        <dsp:cNvPr id="0" name=""/>
        <dsp:cNvSpPr/>
      </dsp:nvSpPr>
      <dsp:spPr>
        <a:xfrm>
          <a:off x="3117759" y="-225969"/>
          <a:ext cx="4280081" cy="4280081"/>
        </a:xfrm>
        <a:prstGeom prst="circularArrow">
          <a:avLst>
            <a:gd name="adj1" fmla="val 5689"/>
            <a:gd name="adj2" fmla="val 340510"/>
            <a:gd name="adj3" fmla="val 12309006"/>
            <a:gd name="adj4" fmla="val 18350955"/>
            <a:gd name="adj5" fmla="val 5908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F3F71E5-EF69-4635-8AFD-B2675F923788}">
      <dsp:nvSpPr>
        <dsp:cNvPr id="0" name=""/>
        <dsp:cNvSpPr/>
      </dsp:nvSpPr>
      <dsp:spPr>
        <a:xfrm>
          <a:off x="3717428" y="642"/>
          <a:ext cx="3080742" cy="154037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interacts with the environment</a:t>
          </a:r>
          <a:endParaRPr lang="zh-TW" altLang="en-US" sz="2800" kern="1200" dirty="0"/>
        </a:p>
      </dsp:txBody>
      <dsp:txXfrm>
        <a:off x="3792623" y="75837"/>
        <a:ext cx="2930352" cy="1389981"/>
      </dsp:txXfrm>
    </dsp:sp>
    <dsp:sp modelId="{E37FF648-F033-4003-89AB-3F57D2EE1847}">
      <dsp:nvSpPr>
        <dsp:cNvPr id="0" name=""/>
        <dsp:cNvSpPr/>
      </dsp:nvSpPr>
      <dsp:spPr>
        <a:xfrm>
          <a:off x="5852828" y="2810966"/>
          <a:ext cx="3080742" cy="1540371"/>
        </a:xfrm>
        <a:prstGeom prst="round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Learning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</m:oMath>
          </a14:m>
          <a:endParaRPr lang="zh-TW" altLang="en-US" sz="2800" kern="1200" dirty="0"/>
        </a:p>
      </dsp:txBody>
      <dsp:txXfrm>
        <a:off x="5928023" y="2886161"/>
        <a:ext cx="2930352" cy="1389981"/>
      </dsp:txXfrm>
    </dsp:sp>
    <dsp:sp modelId="{87975B9C-4FBF-49A6-B4AC-A7DC7B23F274}">
      <dsp:nvSpPr>
        <dsp:cNvPr id="0" name=""/>
        <dsp:cNvSpPr/>
      </dsp:nvSpPr>
      <dsp:spPr>
        <a:xfrm>
          <a:off x="1693235" y="2810955"/>
          <a:ext cx="3080742" cy="1540371"/>
        </a:xfrm>
        <a:prstGeom prst="round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Find a new actor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zh-TW" altLang="en-US" sz="2800" i="1" kern="1200" smtClean="0">
                      <a:latin typeface="Cambria Math" panose="02040503050406030204" pitchFamily="18" charset="0"/>
                    </a:rPr>
                    <m:t>𝜋</m:t>
                  </m:r>
                </m:e>
                <m:sup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“better” than </a:t>
          </a: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endParaRPr lang="zh-TW" altLang="en-US" sz="2800" kern="1200" dirty="0"/>
        </a:p>
      </dsp:txBody>
      <dsp:txXfrm>
        <a:off x="1768430" y="2886150"/>
        <a:ext cx="2930352" cy="1389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378E5-FA52-4347-BFC1-B0A2BB843CC5}">
      <dsp:nvSpPr>
        <dsp:cNvPr id="0" name=""/>
        <dsp:cNvSpPr/>
      </dsp:nvSpPr>
      <dsp:spPr>
        <a:xfrm>
          <a:off x="3117759" y="-270867"/>
          <a:ext cx="4280081" cy="4280081"/>
        </a:xfrm>
        <a:prstGeom prst="circularArrow">
          <a:avLst>
            <a:gd name="adj1" fmla="val 5689"/>
            <a:gd name="adj2" fmla="val 340510"/>
            <a:gd name="adj3" fmla="val 12309006"/>
            <a:gd name="adj4" fmla="val 18350955"/>
            <a:gd name="adj5" fmla="val 5908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F3F71E5-EF69-4635-8AFD-B2675F923788}">
      <dsp:nvSpPr>
        <dsp:cNvPr id="0" name=""/>
        <dsp:cNvSpPr/>
      </dsp:nvSpPr>
      <dsp:spPr>
        <a:xfrm>
          <a:off x="3717428" y="642"/>
          <a:ext cx="3080742" cy="154037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interacts with the environment</a:t>
          </a:r>
          <a:endParaRPr lang="zh-TW" altLang="en-US" sz="2800" kern="1200" dirty="0"/>
        </a:p>
      </dsp:txBody>
      <dsp:txXfrm>
        <a:off x="3792623" y="75837"/>
        <a:ext cx="2930352" cy="1389981"/>
      </dsp:txXfrm>
    </dsp:sp>
    <dsp:sp modelId="{E37FF648-F033-4003-89AB-3F57D2EE1847}">
      <dsp:nvSpPr>
        <dsp:cNvPr id="0" name=""/>
        <dsp:cNvSpPr/>
      </dsp:nvSpPr>
      <dsp:spPr>
        <a:xfrm>
          <a:off x="6012742" y="2770691"/>
          <a:ext cx="3080742" cy="1540371"/>
        </a:xfrm>
        <a:prstGeom prst="round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Learning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</m:oMath>
          </a14:m>
          <a:endParaRPr lang="zh-TW" altLang="en-US" sz="2800" kern="1200" dirty="0"/>
        </a:p>
      </dsp:txBody>
      <dsp:txXfrm>
        <a:off x="6087937" y="2845886"/>
        <a:ext cx="2930352" cy="1389981"/>
      </dsp:txXfrm>
    </dsp:sp>
    <dsp:sp modelId="{87975B9C-4FBF-49A6-B4AC-A7DC7B23F274}">
      <dsp:nvSpPr>
        <dsp:cNvPr id="0" name=""/>
        <dsp:cNvSpPr/>
      </dsp:nvSpPr>
      <dsp:spPr>
        <a:xfrm>
          <a:off x="1710251" y="2770692"/>
          <a:ext cx="3080742" cy="1540371"/>
        </a:xfrm>
        <a:prstGeom prst="round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Find a new actor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zh-TW" altLang="en-US" sz="2800" i="1" kern="1200" smtClean="0">
                      <a:latin typeface="Cambria Math" panose="02040503050406030204" pitchFamily="18" charset="0"/>
                    </a:rPr>
                    <m:t>𝜋</m:t>
                  </m:r>
                </m:e>
                <m:sup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“better” than </a:t>
          </a: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endParaRPr lang="zh-TW" altLang="en-US" sz="2800" kern="1200" dirty="0"/>
        </a:p>
      </dsp:txBody>
      <dsp:txXfrm>
        <a:off x="1785446" y="2845887"/>
        <a:ext cx="2930352" cy="1389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378E5-FA52-4347-BFC1-B0A2BB843CC5}">
      <dsp:nvSpPr>
        <dsp:cNvPr id="0" name=""/>
        <dsp:cNvSpPr/>
      </dsp:nvSpPr>
      <dsp:spPr>
        <a:xfrm>
          <a:off x="3117759" y="-270867"/>
          <a:ext cx="4280081" cy="4280081"/>
        </a:xfrm>
        <a:prstGeom prst="circularArrow">
          <a:avLst>
            <a:gd name="adj1" fmla="val 5689"/>
            <a:gd name="adj2" fmla="val 340510"/>
            <a:gd name="adj3" fmla="val 12309006"/>
            <a:gd name="adj4" fmla="val 18350955"/>
            <a:gd name="adj5" fmla="val 5908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F3F71E5-EF69-4635-8AFD-B2675F923788}">
      <dsp:nvSpPr>
        <dsp:cNvPr id="0" name=""/>
        <dsp:cNvSpPr/>
      </dsp:nvSpPr>
      <dsp:spPr>
        <a:xfrm>
          <a:off x="3717428" y="642"/>
          <a:ext cx="3080742" cy="154037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interacts with the environment</a:t>
          </a:r>
          <a:endParaRPr lang="zh-TW" altLang="en-US" sz="2800" kern="1200" dirty="0"/>
        </a:p>
      </dsp:txBody>
      <dsp:txXfrm>
        <a:off x="3792623" y="75837"/>
        <a:ext cx="2930352" cy="1389981"/>
      </dsp:txXfrm>
    </dsp:sp>
    <dsp:sp modelId="{E37FF648-F033-4003-89AB-3F57D2EE1847}">
      <dsp:nvSpPr>
        <dsp:cNvPr id="0" name=""/>
        <dsp:cNvSpPr/>
      </dsp:nvSpPr>
      <dsp:spPr>
        <a:xfrm>
          <a:off x="5339599" y="2810324"/>
          <a:ext cx="3080742" cy="1540371"/>
        </a:xfrm>
        <a:prstGeom prst="round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Learning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</m:oMath>
          </a14:m>
          <a:endParaRPr lang="zh-TW" altLang="en-US" sz="2800" kern="1200" dirty="0"/>
        </a:p>
      </dsp:txBody>
      <dsp:txXfrm>
        <a:off x="5414794" y="2885519"/>
        <a:ext cx="2930352" cy="1389981"/>
      </dsp:txXfrm>
    </dsp:sp>
    <dsp:sp modelId="{87975B9C-4FBF-49A6-B4AC-A7DC7B23F274}">
      <dsp:nvSpPr>
        <dsp:cNvPr id="0" name=""/>
        <dsp:cNvSpPr/>
      </dsp:nvSpPr>
      <dsp:spPr>
        <a:xfrm>
          <a:off x="2095258" y="2810324"/>
          <a:ext cx="3080742" cy="1540371"/>
        </a:xfrm>
        <a:prstGeom prst="round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Find a new actor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zh-TW" altLang="en-US" sz="2800" i="1" kern="1200" smtClean="0">
                      <a:latin typeface="Cambria Math" panose="02040503050406030204" pitchFamily="18" charset="0"/>
                    </a:rPr>
                    <m:t>𝜋</m:t>
                  </m:r>
                </m:e>
                <m:sup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“better” than </a:t>
          </a: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endParaRPr lang="zh-TW" altLang="en-US" sz="2800" kern="1200" dirty="0"/>
        </a:p>
      </dsp:txBody>
      <dsp:txXfrm>
        <a:off x="2170453" y="2885519"/>
        <a:ext cx="2930352" cy="13899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378E5-FA52-4347-BFC1-B0A2BB843CC5}">
      <dsp:nvSpPr>
        <dsp:cNvPr id="0" name=""/>
        <dsp:cNvSpPr/>
      </dsp:nvSpPr>
      <dsp:spPr>
        <a:xfrm>
          <a:off x="2166757" y="-225015"/>
          <a:ext cx="3838921" cy="3838921"/>
        </a:xfrm>
        <a:prstGeom prst="circularArrow">
          <a:avLst>
            <a:gd name="adj1" fmla="val 5689"/>
            <a:gd name="adj2" fmla="val 340510"/>
            <a:gd name="adj3" fmla="val 12382959"/>
            <a:gd name="adj4" fmla="val 18297562"/>
            <a:gd name="adj5" fmla="val 5908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F3F71E5-EF69-4635-8AFD-B2675F923788}">
      <dsp:nvSpPr>
        <dsp:cNvPr id="0" name=""/>
        <dsp:cNvSpPr/>
      </dsp:nvSpPr>
      <dsp:spPr>
        <a:xfrm>
          <a:off x="2724915" y="795"/>
          <a:ext cx="2722605" cy="136130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interacts with the environment</a:t>
          </a:r>
          <a:endParaRPr lang="zh-TW" altLang="en-US" sz="2800" kern="1200" dirty="0"/>
        </a:p>
      </dsp:txBody>
      <dsp:txXfrm>
        <a:off x="2791368" y="67248"/>
        <a:ext cx="2589699" cy="1228396"/>
      </dsp:txXfrm>
    </dsp:sp>
    <dsp:sp modelId="{E37FF648-F033-4003-89AB-3F57D2EE1847}">
      <dsp:nvSpPr>
        <dsp:cNvPr id="0" name=""/>
        <dsp:cNvSpPr/>
      </dsp:nvSpPr>
      <dsp:spPr>
        <a:xfrm>
          <a:off x="4470287" y="2476653"/>
          <a:ext cx="2151130" cy="1361302"/>
        </a:xfrm>
        <a:prstGeom prst="round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Learning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i="1" kern="1200">
                      <a:latin typeface="Cambria Math" panose="02040503050406030204" pitchFamily="18" charset="0"/>
                    </a:rPr>
                    <m:t>𝑉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</m:e>
              </m:d>
            </m:oMath>
          </a14:m>
          <a:endParaRPr lang="zh-TW" altLang="en-US" sz="2800" kern="1200" dirty="0"/>
        </a:p>
      </dsp:txBody>
      <dsp:txXfrm>
        <a:off x="4536740" y="2543106"/>
        <a:ext cx="2018224" cy="1228396"/>
      </dsp:txXfrm>
    </dsp:sp>
    <dsp:sp modelId="{87975B9C-4FBF-49A6-B4AC-A7DC7B23F274}">
      <dsp:nvSpPr>
        <dsp:cNvPr id="0" name=""/>
        <dsp:cNvSpPr/>
      </dsp:nvSpPr>
      <dsp:spPr>
        <a:xfrm>
          <a:off x="868096" y="2472148"/>
          <a:ext cx="2722605" cy="1361302"/>
        </a:xfrm>
        <a:prstGeom prst="round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Update actor</a:t>
          </a:r>
          <a:r>
            <a:rPr lang="zh-TW" altLang="en-US" sz="2800" kern="1200" dirty="0"/>
            <a:t> </a:t>
          </a:r>
          <a:r>
            <a:rPr lang="en-US" altLang="zh-TW" sz="2800" kern="1200" dirty="0"/>
            <a:t>from </a:t>
          </a: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  <m:r>
                <a:rPr lang="zh-TW" altLang="en-US" sz="2800" i="1" kern="1200" dirty="0" smtClean="0">
                  <a:latin typeface="Cambria Math" panose="02040503050406030204" pitchFamily="18" charset="0"/>
                </a:rPr>
                <m:t>→</m:t>
              </m:r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  <m:r>
                <a:rPr lang="en-US" altLang="zh-TW" sz="2800" i="1" kern="1200" smtClean="0">
                  <a:latin typeface="Cambria Math" panose="02040503050406030204" pitchFamily="18" charset="0"/>
                </a:rPr>
                <m:t>’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based on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i="1" kern="1200">
                      <a:latin typeface="Cambria Math" panose="02040503050406030204" pitchFamily="18" charset="0"/>
                    </a:rPr>
                    <m:t>𝑉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</m:e>
              </m:d>
            </m:oMath>
          </a14:m>
          <a:endParaRPr lang="zh-TW" altLang="en-US" sz="2800" kern="1200" dirty="0"/>
        </a:p>
      </dsp:txBody>
      <dsp:txXfrm>
        <a:off x="934549" y="2538601"/>
        <a:ext cx="2589699" cy="1228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378E5-FA52-4347-BFC1-B0A2BB843CC5}">
      <dsp:nvSpPr>
        <dsp:cNvPr id="0" name=""/>
        <dsp:cNvSpPr/>
      </dsp:nvSpPr>
      <dsp:spPr>
        <a:xfrm>
          <a:off x="1792111" y="-251480"/>
          <a:ext cx="4302477" cy="4302477"/>
        </a:xfrm>
        <a:prstGeom prst="circularArrow">
          <a:avLst>
            <a:gd name="adj1" fmla="val 5689"/>
            <a:gd name="adj2" fmla="val 340510"/>
            <a:gd name="adj3" fmla="val 12385253"/>
            <a:gd name="adj4" fmla="val 18295915"/>
            <a:gd name="adj5" fmla="val 5908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F3F71E5-EF69-4635-8AFD-B2675F923788}">
      <dsp:nvSpPr>
        <dsp:cNvPr id="0" name=""/>
        <dsp:cNvSpPr/>
      </dsp:nvSpPr>
      <dsp:spPr>
        <a:xfrm>
          <a:off x="2418382" y="993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interacts with the environment</a:t>
          </a:r>
          <a:endParaRPr lang="zh-TW" altLang="en-US" sz="2800" kern="1200" dirty="0"/>
        </a:p>
      </dsp:txBody>
      <dsp:txXfrm>
        <a:off x="2492825" y="75436"/>
        <a:ext cx="2901048" cy="1376081"/>
      </dsp:txXfrm>
    </dsp:sp>
    <dsp:sp modelId="{E37FF648-F033-4003-89AB-3F57D2EE1847}">
      <dsp:nvSpPr>
        <dsp:cNvPr id="0" name=""/>
        <dsp:cNvSpPr/>
      </dsp:nvSpPr>
      <dsp:spPr>
        <a:xfrm>
          <a:off x="4049041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Learning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zh-TW" altLang="en-US" sz="28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</m:oMath>
          </a14:m>
          <a:endParaRPr lang="zh-TW" altLang="en-US" sz="2800" kern="1200" dirty="0"/>
        </a:p>
      </dsp:txBody>
      <dsp:txXfrm>
        <a:off x="4123484" y="2899820"/>
        <a:ext cx="2901048" cy="1376081"/>
      </dsp:txXfrm>
    </dsp:sp>
    <dsp:sp modelId="{87975B9C-4FBF-49A6-B4AC-A7DC7B23F274}">
      <dsp:nvSpPr>
        <dsp:cNvPr id="0" name=""/>
        <dsp:cNvSpPr/>
      </dsp:nvSpPr>
      <dsp:spPr>
        <a:xfrm>
          <a:off x="787724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Find a new actor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zh-TW" altLang="en-US" sz="2800" i="1" kern="1200" smtClean="0">
                      <a:latin typeface="Cambria Math" panose="02040503050406030204" pitchFamily="18" charset="0"/>
                    </a:rPr>
                    <m:t>𝜋</m:t>
                  </m:r>
                </m:e>
                <m:sup>
                  <m:r>
                    <a:rPr lang="en-US" altLang="zh-TW" sz="2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“better” than </a:t>
          </a: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endParaRPr lang="zh-TW" altLang="en-US" sz="2800" kern="1200" dirty="0"/>
        </a:p>
      </dsp:txBody>
      <dsp:txXfrm>
        <a:off x="862167" y="2899820"/>
        <a:ext cx="2901048" cy="1376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EC13577B-6902-467D-A26C-08A0DD5E4E03}" type="datetimeFigureOut">
              <a:t>2022/10/12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DF61EA0F-A667-4B49-8422-0062BC55E24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https://deepmind.com/research/dqn/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328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(Lots of aliens to be killed,  and the shields still exist)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93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most obvious advantage of TD methods over Monte Carlo methods is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they are naturally implemented in an on-line, fully incremental fashion. With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Monte Carlo methods one must wait until the end of an episode, because only then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return known, whereas with TD methods one need wait only one time step.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Surprisingly often this turns out to be a critical consideration Other applications are continuing tasks and have no episodes at all.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683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21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Add some noise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532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T:</a:t>
            </a:r>
            <a:r>
              <a:rPr lang="zh-TW" altLang="en-US" dirty="0"/>
              <a:t> </a:t>
            </a:r>
            <a:r>
              <a:rPr lang="en-US" altLang="zh-TW" dirty="0"/>
              <a:t>Temporal control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3C75C-C353-4C08-B0FD-8D3A5FD9F03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129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Profit</a:t>
            </a:r>
            <a:r>
              <a:rPr lang="en-US" altLang="zh-TW" baseline="0" dirty="0"/>
              <a:t> sharing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35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322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772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最後一步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653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5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John Schulman:</a:t>
            </a:r>
            <a:r>
              <a:rPr lang="zh-TW" altLang="en-US" sz="1200" dirty="0"/>
              <a:t> </a:t>
            </a:r>
            <a:r>
              <a:rPr lang="en-US" altLang="zh-TW" sz="1200" dirty="0"/>
              <a:t>open</a:t>
            </a:r>
            <a:r>
              <a:rPr lang="zh-TW" altLang="en-US" sz="1200" dirty="0"/>
              <a:t> </a:t>
            </a:r>
            <a:r>
              <a:rPr lang="en-US" altLang="zh-TW" sz="1200" dirty="0"/>
              <a:t>AI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116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Add some noise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701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421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後見之明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776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http://bair.berkeley.edu/blog/2017/12/20/reverse-curriculum/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84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By </a:t>
            </a:r>
            <a:r>
              <a:rPr lang="en-US" altLang="zh-TW" b="1" dirty="0">
                <a:solidFill>
                  <a:srgbClr val="333333"/>
                </a:solidFill>
                <a:latin typeface="Merriweather"/>
              </a:rPr>
              <a:t>choosing the ordering of the starting positions that we use in training</a:t>
            </a: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, we can exploit this underlying structure of the problem and improve learning efficiency.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99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“Start of Intermediate Difficulty” (</a:t>
            </a:r>
            <a:r>
              <a:rPr lang="en-US" altLang="zh-TW" dirty="0" err="1">
                <a:solidFill>
                  <a:srgbClr val="333333"/>
                </a:solidFill>
                <a:latin typeface="Merriweather"/>
              </a:rPr>
              <a:t>SoID</a:t>
            </a: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8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“Start of Intermediate Difficulty” (</a:t>
            </a:r>
            <a:r>
              <a:rPr lang="en-US" altLang="zh-TW" dirty="0" err="1">
                <a:solidFill>
                  <a:srgbClr val="333333"/>
                </a:solidFill>
                <a:latin typeface="Merriweather"/>
              </a:rPr>
              <a:t>SoID</a:t>
            </a: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71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56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t>16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在 </a:t>
            </a:r>
            <a:r>
              <a:rPr lang="zh-TW" baseline="0" dirty="0"/>
              <a:t>[投影片放映] 模式中，按一下箭頭即可進入 PowerPoint 快速入門中心。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t>25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51196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433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don’t we multiple P anymore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324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48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27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TW" sz="54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TW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AAC86-9B00-4D2F-BF51-711ABEDC5427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034-BD1C-4CA9-BA13-CB8D1F50089B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17BE-C23B-4D4D-96DC-75CEB1067911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10787742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zh-TW" sz="28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00000"/>
              </a:lnSpc>
              <a:spcAft>
                <a:spcPts val="600"/>
              </a:spcAft>
              <a:defRPr lang="zh-TW" sz="2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00000"/>
              </a:lnSpc>
              <a:spcAft>
                <a:spcPts val="600"/>
              </a:spcAft>
              <a:defRPr lang="zh-TW" sz="20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00000"/>
              </a:lnSpc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00000"/>
              </a:lnSpc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9C54-A61D-4CE2-A72A-2B1CAE983030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TW" sz="4800">
                <a:solidFill>
                  <a:srgbClr val="D247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TW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4FB3-6545-4B3B-87BF-C8AA2C13712D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8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0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第五層</a:t>
            </a:r>
            <a:endParaRPr 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8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0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第五層</a:t>
            </a:r>
            <a:endParaRPr 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A24D8-CB20-40C1-B5D9-7B0AAA26D594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4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0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6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4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0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6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第五層</a:t>
            </a:r>
            <a:endParaRPr 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3E9D-BFDF-450C-AA0A-6B986F170954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2FB5-900F-4FBB-BE8B-CAC9A60DB138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74C3-0588-42EB-BB70-4AE7CCD3488C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8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20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zh-TW"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dirty="0"/>
              <a:t>第五層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CA7A-A7D2-49DD-9B0F-A83645A6E399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TW" sz="32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3D9A-5203-46F9-998A-98096AEE7135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DFCF-E43A-46D6-9F3B-92191EF210EC}" type="datetime1">
              <a:rPr lang="zh-TW" altLang="en-US" smtClean="0"/>
              <a:t>2022/10/12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zh-TW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wo.com/blog/multi-armed-bandit-algorithm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dl.acm.org/doi/10.1145/1719970.171997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https://arxiv.org/pdf/1507.08025.pdf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gif"/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review.net/forum?id=Hk3mPK5gg&amp;noteId=Hk3mPK5gg" TargetMode="External"/><Relationship Id="rId5" Type="http://schemas.openxmlformats.org/officeDocument/2006/relationships/hyperlink" Target="https://openreview.net/pdf?id=Hk3mPK5gg" TargetMode="External"/><Relationship Id="rId4" Type="http://schemas.openxmlformats.org/officeDocument/2006/relationships/image" Target="../media/image19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8" Type="http://schemas.openxmlformats.org/officeDocument/2006/relationships/image" Target="../media/image219.png"/><Relationship Id="rId3" Type="http://schemas.openxmlformats.org/officeDocument/2006/relationships/image" Target="../media/image206.png"/><Relationship Id="rId7" Type="http://schemas.openxmlformats.org/officeDocument/2006/relationships/image" Target="../media/image212.png"/><Relationship Id="rId17" Type="http://schemas.openxmlformats.org/officeDocument/2006/relationships/image" Target="../media/image218.png"/><Relationship Id="rId2" Type="http://schemas.openxmlformats.org/officeDocument/2006/relationships/hyperlink" Target="https://arxiv.org/abs/1705.05363" TargetMode="External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6.png"/><Relationship Id="rId5" Type="http://schemas.openxmlformats.org/officeDocument/2006/relationships/image" Target="../media/image208.png"/><Relationship Id="rId15" Type="http://schemas.openxmlformats.org/officeDocument/2006/relationships/image" Target="NULL"/><Relationship Id="rId10" Type="http://schemas.openxmlformats.org/officeDocument/2006/relationships/image" Target="../media/image215.png"/><Relationship Id="rId4" Type="http://schemas.openxmlformats.org/officeDocument/2006/relationships/image" Target="../media/image207.png"/><Relationship Id="rId9" Type="http://schemas.openxmlformats.org/officeDocument/2006/relationships/image" Target="../media/image214.png"/><Relationship Id="rId14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41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8.png"/><Relationship Id="rId4" Type="http://schemas.openxmlformats.org/officeDocument/2006/relationships/image" Target="../media/image211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03.png"/><Relationship Id="rId7" Type="http://schemas.openxmlformats.org/officeDocument/2006/relationships/image" Target="../media/image262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302.png"/><Relationship Id="rId5" Type="http://schemas.openxmlformats.org/officeDocument/2006/relationships/image" Target="../media/image228.png"/><Relationship Id="rId10" Type="http://schemas.openxmlformats.org/officeDocument/2006/relationships/image" Target="../media/image292.png"/><Relationship Id="rId4" Type="http://schemas.openxmlformats.org/officeDocument/2006/relationships/image" Target="../media/image2110.png"/><Relationship Id="rId9" Type="http://schemas.openxmlformats.org/officeDocument/2006/relationships/image" Target="../media/image28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08.gif"/><Relationship Id="rId4" Type="http://schemas.openxmlformats.org/officeDocument/2006/relationships/image" Target="../media/image207.gi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1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1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rl-gym-doc.s3-website-us-west-2.amazonaws.com/mlss/2016-MLSS-RL.pdf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o15.officeredir.microsoft.com/r/rlid2013GettingStartedCntrPPT?clid=102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rail.eecs.berkeley.edu/deeprlcourse/static/slides/lec-5.pdf" TargetMode="External"/><Relationship Id="rId2" Type="http://schemas.openxmlformats.org/officeDocument/2006/relationships/hyperlink" Target="https://www.youtube.com/watch?v=z95ZYgPgXOY&amp;feature=youtu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Gmd3wcyDg8&amp;list=PLkFD6_40KJIxJMR-j5A1mkxK26gh_qg37&amp;index=23&amp;t=0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JV_el3uVTsODxQFgzMzPLa16h6B8kWM_" TargetMode="External"/><Relationship Id="rId3" Type="http://schemas.openxmlformats.org/officeDocument/2006/relationships/hyperlink" Target="https://www.youtube.com/watch?v=IkEF4LpH5Ys&amp;list=PLySQw_vQ73PyDY68KF0HdCzcILBoHVTvD" TargetMode="External"/><Relationship Id="rId7" Type="http://schemas.openxmlformats.org/officeDocument/2006/relationships/hyperlink" Target="http://speech.ee.ntu.edu.tw/~tlkagk/courses_MLDS18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svlevine/" TargetMode="External"/><Relationship Id="rId5" Type="http://schemas.openxmlformats.org/officeDocument/2006/relationships/hyperlink" Target="http://rail.eecs.berkeley.edu/deeprlcourse/" TargetMode="External"/><Relationship Id="rId4" Type="http://schemas.openxmlformats.org/officeDocument/2006/relationships/hyperlink" Target="https://github.com/zhoubolei/introRL" TargetMode="External"/><Relationship Id="rId9" Type="http://schemas.openxmlformats.org/officeDocument/2006/relationships/hyperlink" Target="http://incompleteideas.net/sutton/book/the-book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81.png"/><Relationship Id="rId10" Type="http://schemas.openxmlformats.org/officeDocument/2006/relationships/image" Target="../media/image47.png"/><Relationship Id="rId4" Type="http://schemas.openxmlformats.org/officeDocument/2006/relationships/image" Target="../media/image171.png"/><Relationship Id="rId9" Type="http://schemas.openxmlformats.org/officeDocument/2006/relationships/image" Target="../media/image2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80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240.png"/><Relationship Id="rId4" Type="http://schemas.openxmlformats.org/officeDocument/2006/relationships/image" Target="../media/image3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271.png"/><Relationship Id="rId3" Type="http://schemas.openxmlformats.org/officeDocument/2006/relationships/image" Target="../media/image74.png"/><Relationship Id="rId7" Type="http://schemas.openxmlformats.org/officeDocument/2006/relationships/image" Target="../media/image331.png"/><Relationship Id="rId12" Type="http://schemas.openxmlformats.org/officeDocument/2006/relationships/image" Target="../media/image35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341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322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7" Type="http://schemas.openxmlformats.org/officeDocument/2006/relationships/image" Target="../media/image30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81.png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6.png"/><Relationship Id="rId21" Type="http://schemas.openxmlformats.org/officeDocument/2006/relationships/image" Target="../media/image139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64.png"/><Relationship Id="rId2" Type="http://schemas.openxmlformats.org/officeDocument/2006/relationships/image" Target="../media/image122.png"/><Relationship Id="rId16" Type="http://schemas.openxmlformats.org/officeDocument/2006/relationships/image" Target="../media/image63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4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91.png"/><Relationship Id="rId7" Type="http://schemas.openxmlformats.org/officeDocument/2006/relationships/image" Target="../media/image1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36.png"/><Relationship Id="rId9" Type="http://schemas.openxmlformats.org/officeDocument/2006/relationships/image" Target="../media/image11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13" Type="http://schemas.openxmlformats.org/officeDocument/2006/relationships/image" Target="../media/image1400.png"/><Relationship Id="rId3" Type="http://schemas.openxmlformats.org/officeDocument/2006/relationships/image" Target="../media/image610.png"/><Relationship Id="rId7" Type="http://schemas.openxmlformats.org/officeDocument/2006/relationships/image" Target="../media/image652.png"/><Relationship Id="rId12" Type="http://schemas.openxmlformats.org/officeDocument/2006/relationships/image" Target="../media/image13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image" Target="../media/image1380.png"/><Relationship Id="rId5" Type="http://schemas.openxmlformats.org/officeDocument/2006/relationships/image" Target="../media/image531.png"/><Relationship Id="rId15" Type="http://schemas.openxmlformats.org/officeDocument/2006/relationships/image" Target="../media/image1420.png"/><Relationship Id="rId10" Type="http://schemas.openxmlformats.org/officeDocument/2006/relationships/image" Target="../media/image1370.png"/><Relationship Id="rId4" Type="http://schemas.openxmlformats.org/officeDocument/2006/relationships/image" Target="../media/image1310.png"/><Relationship Id="rId9" Type="http://schemas.openxmlformats.org/officeDocument/2006/relationships/image" Target="../media/image1360.png"/><Relationship Id="rId14" Type="http://schemas.openxmlformats.org/officeDocument/2006/relationships/image" Target="../media/image14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470.png"/><Relationship Id="rId3" Type="http://schemas.openxmlformats.org/officeDocument/2006/relationships/image" Target="../media/image86.png"/><Relationship Id="rId7" Type="http://schemas.openxmlformats.org/officeDocument/2006/relationships/image" Target="../media/image320.png"/><Relationship Id="rId12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66.png"/><Relationship Id="rId5" Type="http://schemas.openxmlformats.org/officeDocument/2006/relationships/image" Target="../media/image300.png"/><Relationship Id="rId10" Type="http://schemas.openxmlformats.org/officeDocument/2006/relationships/image" Target="../media/image860.png"/><Relationship Id="rId4" Type="http://schemas.openxmlformats.org/officeDocument/2006/relationships/image" Target="../media/image290.png"/><Relationship Id="rId9" Type="http://schemas.openxmlformats.org/officeDocument/2006/relationships/image" Target="../media/image410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570.png"/><Relationship Id="rId3" Type="http://schemas.openxmlformats.org/officeDocument/2006/relationships/image" Target="../media/image811.png"/><Relationship Id="rId12" Type="http://schemas.openxmlformats.org/officeDocument/2006/relationships/image" Target="../media/image510.png"/><Relationship Id="rId17" Type="http://schemas.openxmlformats.org/officeDocument/2006/relationships/image" Target="../media/image88.png"/><Relationship Id="rId2" Type="http://schemas.openxmlformats.org/officeDocument/2006/relationships/image" Target="../media/image710.png"/><Relationship Id="rId16" Type="http://schemas.openxmlformats.org/officeDocument/2006/relationships/image" Target="../media/image550.png"/><Relationship Id="rId20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10.png"/><Relationship Id="rId15" Type="http://schemas.openxmlformats.org/officeDocument/2006/relationships/image" Target="../media/image540.png"/><Relationship Id="rId10" Type="http://schemas.openxmlformats.org/officeDocument/2006/relationships/image" Target="../media/image1370.png"/><Relationship Id="rId19" Type="http://schemas.openxmlformats.org/officeDocument/2006/relationships/image" Target="../media/image1010.png"/><Relationship Id="rId14" Type="http://schemas.openxmlformats.org/officeDocument/2006/relationships/image" Target="../media/image5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81.png"/><Relationship Id="rId7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6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8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80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941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60.png"/><Relationship Id="rId5" Type="http://schemas.openxmlformats.org/officeDocument/2006/relationships/image" Target="../media/image190.png"/><Relationship Id="rId10" Type="http://schemas.openxmlformats.org/officeDocument/2006/relationships/image" Target="../media/image93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360.png"/><Relationship Id="rId7" Type="http://schemas.openxmlformats.org/officeDocument/2006/relationships/image" Target="../media/image311.png"/><Relationship Id="rId12" Type="http://schemas.openxmlformats.org/officeDocument/2006/relationships/image" Target="../media/image65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340.png"/><Relationship Id="rId5" Type="http://schemas.openxmlformats.org/officeDocument/2006/relationships/image" Target="../media/image96.png"/><Relationship Id="rId10" Type="http://schemas.openxmlformats.org/officeDocument/2006/relationships/image" Target="../media/image321.png"/><Relationship Id="rId4" Type="http://schemas.openxmlformats.org/officeDocument/2006/relationships/image" Target="../media/image97.png"/><Relationship Id="rId9" Type="http://schemas.openxmlformats.org/officeDocument/2006/relationships/image" Target="../media/image1070.png"/><Relationship Id="rId14" Type="http://schemas.openxmlformats.org/officeDocument/2006/relationships/image" Target="../media/image3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101.png"/><Relationship Id="rId3" Type="http://schemas.openxmlformats.org/officeDocument/2006/relationships/image" Target="../media/image380.png"/><Relationship Id="rId7" Type="http://schemas.openxmlformats.org/officeDocument/2006/relationships/image" Target="../media/image400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98.png"/><Relationship Id="rId5" Type="http://schemas.openxmlformats.org/officeDocument/2006/relationships/image" Target="../media/image301.png"/><Relationship Id="rId15" Type="http://schemas.openxmlformats.org/officeDocument/2006/relationships/image" Target="../media/image59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30.png"/><Relationship Id="rId1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12" Type="http://schemas.openxmlformats.org/officeDocument/2006/relationships/image" Target="../media/image65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12" Type="http://schemas.openxmlformats.org/officeDocument/2006/relationships/image" Target="../media/image65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ai.com/better-exploration-with-parameter-nois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.xml"/><Relationship Id="rId7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4.xml"/><Relationship Id="rId7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nemstudio.org/path-finding-q-learning-tutorial.htm" TargetMode="External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gif"/><Relationship Id="rId5" Type="http://schemas.openxmlformats.org/officeDocument/2006/relationships/image" Target="../media/image65.gif"/><Relationship Id="rId4" Type="http://schemas.openxmlformats.org/officeDocument/2006/relationships/image" Target="../media/image64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hyperlink" Target="http://mnemstudio.org/path-finding-q-learning-tutorial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iff"/><Relationship Id="rId4" Type="http://schemas.openxmlformats.org/officeDocument/2006/relationships/image" Target="../media/image68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nemstudio.org/path-finding-q-learning-tutorial.htm" TargetMode="External"/><Relationship Id="rId4" Type="http://schemas.openxmlformats.org/officeDocument/2006/relationships/image" Target="../media/image72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microsoft.com/office/2007/relationships/media" Target="../media/media2.mp4"/><Relationship Id="rId7" Type="http://schemas.openxmlformats.org/officeDocument/2006/relationships/hyperlink" Target="https://blog.openai.com/openai-baselines-ppo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gn4nRCC9TwQ&amp;feature=youtu.be" TargetMode="Externa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1050.png"/><Relationship Id="rId3" Type="http://schemas.openxmlformats.org/officeDocument/2006/relationships/image" Target="../media/image650.png"/><Relationship Id="rId7" Type="http://schemas.openxmlformats.org/officeDocument/2006/relationships/image" Target="../media/image119.png"/><Relationship Id="rId12" Type="http://schemas.openxmlformats.org/officeDocument/2006/relationships/image" Target="../media/image6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70.png"/><Relationship Id="rId10" Type="http://schemas.openxmlformats.org/officeDocument/2006/relationships/image" Target="../media/image122.png"/><Relationship Id="rId9" Type="http://schemas.openxmlformats.org/officeDocument/2006/relationships/image" Target="../media/image121.png"/><Relationship Id="rId1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2.png"/><Relationship Id="rId3" Type="http://schemas.openxmlformats.org/officeDocument/2006/relationships/image" Target="../media/image1080.png"/><Relationship Id="rId7" Type="http://schemas.openxmlformats.org/officeDocument/2006/relationships/image" Target="../media/image1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1.png"/><Relationship Id="rId5" Type="http://schemas.openxmlformats.org/officeDocument/2006/relationships/image" Target="../media/image101.png"/><Relationship Id="rId10" Type="http://schemas.openxmlformats.org/officeDocument/2006/relationships/image" Target="../media/image1132.png"/><Relationship Id="rId4" Type="http://schemas.openxmlformats.org/officeDocument/2006/relationships/image" Target="../media/image1090.png"/><Relationship Id="rId9" Type="http://schemas.openxmlformats.org/officeDocument/2006/relationships/image" Target="../media/image112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7" Type="http://schemas.openxmlformats.org/officeDocument/2006/relationships/image" Target="../media/image117.png"/><Relationship Id="rId2" Type="http://schemas.openxmlformats.org/officeDocument/2006/relationships/image" Target="../media/image1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73.png"/><Relationship Id="rId3" Type="http://schemas.openxmlformats.org/officeDocument/2006/relationships/image" Target="../media/image871.png"/><Relationship Id="rId7" Type="http://schemas.openxmlformats.org/officeDocument/2006/relationships/image" Target="../media/image126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9.png"/><Relationship Id="rId4" Type="http://schemas.openxmlformats.org/officeDocument/2006/relationships/image" Target="../media/image118.png"/><Relationship Id="rId9" Type="http://schemas.openxmlformats.org/officeDocument/2006/relationships/image" Target="../media/image128.png"/><Relationship Id="rId1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0.png"/><Relationship Id="rId4" Type="http://schemas.openxmlformats.org/officeDocument/2006/relationships/image" Target="../media/image142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61.png"/><Relationship Id="rId7" Type="http://schemas.openxmlformats.org/officeDocument/2006/relationships/image" Target="../media/image1490.png"/><Relationship Id="rId12" Type="http://schemas.openxmlformats.org/officeDocument/2006/relationships/image" Target="../media/image15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3.png"/><Relationship Id="rId5" Type="http://schemas.openxmlformats.org/officeDocument/2006/relationships/image" Target="../media/image148.png"/><Relationship Id="rId10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0.png"/><Relationship Id="rId1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9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4.png"/><Relationship Id="rId5" Type="http://schemas.openxmlformats.org/officeDocument/2006/relationships/image" Target="../media/image158.png"/><Relationship Id="rId15" Type="http://schemas.openxmlformats.org/officeDocument/2006/relationships/image" Target="../media/image1580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57.png"/><Relationship Id="rId9" Type="http://schemas.openxmlformats.org/officeDocument/2006/relationships/image" Target="../media/image152.png"/><Relationship Id="rId14" Type="http://schemas.openxmlformats.org/officeDocument/2006/relationships/image" Target="../media/image157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9.xml"/><Relationship Id="rId7" Type="http://schemas.openxmlformats.org/officeDocument/2006/relationships/image" Target="../media/image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411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4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228.png"/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3.png"/><Relationship Id="rId4" Type="http://schemas.openxmlformats.org/officeDocument/2006/relationships/image" Target="../media/image19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3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8.xml"/><Relationship Id="rId12" Type="http://schemas.openxmlformats.org/officeDocument/2006/relationships/image" Target="../media/image17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13.png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79.png"/><Relationship Id="rId7" Type="http://schemas.openxmlformats.org/officeDocument/2006/relationships/image" Target="../media/image18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4.xml"/><Relationship Id="rId7" Type="http://schemas.openxmlformats.org/officeDocument/2006/relationships/image" Target="../media/image5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.png"/><Relationship Id="rId18" Type="http://schemas.openxmlformats.org/officeDocument/2006/relationships/image" Target="../media/image195.png"/><Relationship Id="rId12" Type="http://schemas.openxmlformats.org/officeDocument/2006/relationships/image" Target="../media/image189.png"/><Relationship Id="rId17" Type="http://schemas.openxmlformats.org/officeDocument/2006/relationships/image" Target="../media/image16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66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5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5" Type="http://schemas.openxmlformats.org/officeDocument/2006/relationships/image" Target="../media/image194.png"/><Relationship Id="rId10" Type="http://schemas.openxmlformats.org/officeDocument/2006/relationships/image" Target="../media/image178.png"/><Relationship Id="rId19" Type="http://schemas.openxmlformats.org/officeDocument/2006/relationships/image" Target="../media/image196.png"/><Relationship Id="rId9" Type="http://schemas.openxmlformats.org/officeDocument/2006/relationships/image" Target="../media/image1431.png"/><Relationship Id="rId14" Type="http://schemas.openxmlformats.org/officeDocument/2006/relationships/image" Target="../media/image1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12" Type="http://schemas.openxmlformats.org/officeDocument/2006/relationships/image" Target="../media/image113.tif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5.png"/><Relationship Id="rId5" Type="http://schemas.openxmlformats.org/officeDocument/2006/relationships/image" Target="../media/image390.png"/><Relationship Id="rId10" Type="http://schemas.openxmlformats.org/officeDocument/2006/relationships/image" Target="../media/image400.png"/><Relationship Id="rId4" Type="http://schemas.openxmlformats.org/officeDocument/2006/relationships/image" Target="../media/image380.png"/><Relationship Id="rId9" Type="http://schemas.openxmlformats.org/officeDocument/2006/relationships/image" Target="../media/image14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52.png"/><Relationship Id="rId18" Type="http://schemas.openxmlformats.org/officeDocument/2006/relationships/image" Target="../media/image1680.png"/><Relationship Id="rId3" Type="http://schemas.openxmlformats.org/officeDocument/2006/relationships/diagramData" Target="../diagrams/data9.xml"/><Relationship Id="rId21" Type="http://schemas.openxmlformats.org/officeDocument/2006/relationships/image" Target="../media/image1780.png"/><Relationship Id="rId7" Type="http://schemas.microsoft.com/office/2007/relationships/diagramDrawing" Target="../diagrams/drawing5.xml"/><Relationship Id="rId12" Type="http://schemas.openxmlformats.org/officeDocument/2006/relationships/image" Target="../media/image151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60.png"/><Relationship Id="rId20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159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760.png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58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Reinforcement Learning</a:t>
            </a:r>
            <a:endParaRPr lang="zh-TW" altLang="en-US" dirty="0"/>
          </a:p>
        </p:txBody>
      </p:sp>
      <p:pic>
        <p:nvPicPr>
          <p:cNvPr id="3074" name="Picture 2" descr="http://www.usgo.org/news/wp-content/uploads/2016/01/2016.01.28_nature-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038" y="1601789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236x/88/21/ef/8821ef05424dc69e90ae575d439c09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18" y="1601789"/>
            <a:ext cx="355008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596" y="4731598"/>
            <a:ext cx="1170847" cy="1670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群組 5"/>
          <p:cNvGrpSpPr/>
          <p:nvPr/>
        </p:nvGrpSpPr>
        <p:grpSpPr>
          <a:xfrm>
            <a:off x="2536187" y="5597361"/>
            <a:ext cx="6393171" cy="806547"/>
            <a:chOff x="2591171" y="152235"/>
            <a:chExt cx="6393171" cy="806547"/>
          </a:xfrm>
        </p:grpSpPr>
        <p:sp>
          <p:nvSpPr>
            <p:cNvPr id="7" name="矩形圖說文字 7"/>
            <p:cNvSpPr/>
            <p:nvPr/>
          </p:nvSpPr>
          <p:spPr>
            <a:xfrm>
              <a:off x="2591171" y="152235"/>
              <a:ext cx="6393171" cy="806547"/>
            </a:xfrm>
            <a:prstGeom prst="wedgeRectCallout">
              <a:avLst>
                <a:gd name="adj1" fmla="val 50839"/>
                <a:gd name="adj2" fmla="val -75662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565" y="333077"/>
              <a:ext cx="6059179" cy="495300"/>
            </a:xfrm>
            <a:prstGeom prst="rect">
              <a:avLst/>
            </a:prstGeom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592E479-7AF4-4E21-BD61-A9028858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3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Multi-Armed Bandit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6159" y="1597464"/>
            <a:ext cx="6486235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 row of slot machines (</a:t>
            </a:r>
            <a:r>
              <a:rPr lang="zh-TW" altLang="en-US" dirty="0"/>
              <a:t>吃角子老虎</a:t>
            </a:r>
            <a:r>
              <a:rPr lang="en-US" altLang="zh-TW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2"/>
              </a:rPr>
              <a:t>Personalized news recommendation</a:t>
            </a:r>
            <a:r>
              <a:rPr lang="en-US" altLang="zh-TW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Test ad placement on websites 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4"/>
              </a:rPr>
              <a:t>Random allocation in clinical trials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 descr="https://upload.wikimedia.org/wikipedia/commons/thumb/8/82/Las_Vegas_slot_machines.jpg/220px-Las_Vegas_slot_machin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54" y="1525875"/>
            <a:ext cx="4140487" cy="289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145919A8-B4FC-4047-8F17-7513C8DDE69E}"/>
              </a:ext>
            </a:extLst>
          </p:cNvPr>
          <p:cNvGrpSpPr/>
          <p:nvPr/>
        </p:nvGrpSpPr>
        <p:grpSpPr>
          <a:xfrm>
            <a:off x="988471" y="4580735"/>
            <a:ext cx="8349490" cy="2090228"/>
            <a:chOff x="3426871" y="4733135"/>
            <a:chExt cx="8349490" cy="2090228"/>
          </a:xfrm>
        </p:grpSpPr>
        <p:pic>
          <p:nvPicPr>
            <p:cNvPr id="2050" name="Picture 2" descr="image1_test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455" y="4733135"/>
              <a:ext cx="5818906" cy="101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2_test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455" y="5827095"/>
              <a:ext cx="5818906" cy="99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426871" y="5260928"/>
              <a:ext cx="24380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/>
                <a:t>Variant #1 CTR: 3.3%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445343" y="6267343"/>
              <a:ext cx="24380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/>
                <a:t>Variant #2 CTR: 3.9%</a:t>
              </a:r>
            </a:p>
          </p:txBody>
        </p:sp>
      </p:grp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022B21-C3D3-4902-88DB-8ABCFC4F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1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7219F-5CCB-4BEB-94E8-2E8D772A1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175BC2-8C1D-446F-91A8-97A59DA55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Hung-yi Lee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3AEF1-9D9A-40E4-85EE-E39E11E3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7841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å°å­©æä¸æå¿µæ¸ï¼ç®åçå­¸ç¿åå¥½ä¸å¥½ï¼å¾å­©å­çé¢ç¸ä¸æéº¼ç">
            <a:extLst>
              <a:ext uri="{FF2B5EF4-FFF2-40B4-BE49-F238E27FC236}">
                <a16:creationId xmlns:a16="http://schemas.microsoft.com/office/drawing/2014/main" id="{727FB5FB-5754-4285-975E-41489940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94152" y="2702810"/>
            <a:ext cx="3005337" cy="200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DE238F-D804-4AAD-8002-6BD6592E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想法泡泡: 雲朵 3">
                <a:extLst>
                  <a:ext uri="{FF2B5EF4-FFF2-40B4-BE49-F238E27FC236}">
                    <a16:creationId xmlns:a16="http://schemas.microsoft.com/office/drawing/2014/main" id="{08B31A6D-D6F2-441B-9947-28C56CA31511}"/>
                  </a:ext>
                </a:extLst>
              </p:cNvPr>
              <p:cNvSpPr/>
              <p:nvPr/>
            </p:nvSpPr>
            <p:spPr>
              <a:xfrm>
                <a:off x="5202870" y="1825626"/>
                <a:ext cx="5146158" cy="1325563"/>
              </a:xfrm>
              <a:prstGeom prst="cloudCallout">
                <a:avLst>
                  <a:gd name="adj1" fmla="val -69782"/>
                  <a:gd name="adj2" fmla="val 5608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Take “Play”, 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+100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想法泡泡: 雲朵 3">
                <a:extLst>
                  <a:ext uri="{FF2B5EF4-FFF2-40B4-BE49-F238E27FC236}">
                    <a16:creationId xmlns:a16="http://schemas.microsoft.com/office/drawing/2014/main" id="{08B31A6D-D6F2-441B-9947-28C56CA3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870" y="1825625"/>
                <a:ext cx="5146158" cy="1325563"/>
              </a:xfrm>
              <a:prstGeom prst="cloudCallout">
                <a:avLst>
                  <a:gd name="adj1" fmla="val -69782"/>
                  <a:gd name="adj2" fmla="val 5608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想法泡泡: 雲朵 5">
                <a:extLst>
                  <a:ext uri="{FF2B5EF4-FFF2-40B4-BE49-F238E27FC236}">
                    <a16:creationId xmlns:a16="http://schemas.microsoft.com/office/drawing/2014/main" id="{1546D4DF-396E-4E62-89A8-1A680BD183DF}"/>
                  </a:ext>
                </a:extLst>
              </p:cNvPr>
              <p:cNvSpPr/>
              <p:nvPr/>
            </p:nvSpPr>
            <p:spPr>
              <a:xfrm>
                <a:off x="5202870" y="3947420"/>
                <a:ext cx="5146158" cy="1325563"/>
              </a:xfrm>
              <a:prstGeom prst="cloudCallout">
                <a:avLst>
                  <a:gd name="adj1" fmla="val -70266"/>
                  <a:gd name="adj2" fmla="val -88149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Take “Study”, 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=−1,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+100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想法泡泡: 雲朵 5">
                <a:extLst>
                  <a:ext uri="{FF2B5EF4-FFF2-40B4-BE49-F238E27FC236}">
                    <a16:creationId xmlns:a16="http://schemas.microsoft.com/office/drawing/2014/main" id="{1546D4DF-396E-4E62-89A8-1A680BD18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870" y="3947419"/>
                <a:ext cx="5146158" cy="1325563"/>
              </a:xfrm>
              <a:prstGeom prst="cloudCallout">
                <a:avLst>
                  <a:gd name="adj1" fmla="val -70266"/>
                  <a:gd name="adj2" fmla="val -88149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B370719-2C9E-4364-A17A-28D2D883B149}"/>
                  </a:ext>
                </a:extLst>
              </p:cNvPr>
              <p:cNvSpPr/>
              <p:nvPr/>
            </p:nvSpPr>
            <p:spPr>
              <a:xfrm>
                <a:off x="5992242" y="5054057"/>
                <a:ext cx="1347292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B370719-2C9E-4364-A17A-28D2D883B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242" y="5054056"/>
                <a:ext cx="1347292" cy="461665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0F6AD6B-9C41-467E-86E3-039D33602AAE}"/>
              </a:ext>
            </a:extLst>
          </p:cNvPr>
          <p:cNvCxnSpPr/>
          <p:nvPr/>
        </p:nvCxnSpPr>
        <p:spPr>
          <a:xfrm>
            <a:off x="5967934" y="4787502"/>
            <a:ext cx="1371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ãcandyãçåçæå°çµæ">
            <a:extLst>
              <a:ext uri="{FF2B5EF4-FFF2-40B4-BE49-F238E27FC236}">
                <a16:creationId xmlns:a16="http://schemas.microsoft.com/office/drawing/2014/main" id="{8CF47B70-7FF3-4E93-AB0B-63D80264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36" y="5054056"/>
            <a:ext cx="1482724" cy="14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394590-627D-45FC-B6BE-F90D32C7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2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AFE51-93AF-485B-88E7-906DC3DD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p:pic>
        <p:nvPicPr>
          <p:cNvPr id="1026" name="Picture 2" descr="ring_fail_cross">
            <a:extLst>
              <a:ext uri="{FF2B5EF4-FFF2-40B4-BE49-F238E27FC236}">
                <a16:creationId xmlns:a16="http://schemas.microsoft.com/office/drawing/2014/main" id="{8ABEFDF5-5855-4E27-92E0-9EA8ACDF7C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799" y="4106347"/>
            <a:ext cx="24288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ng_shapping_cross">
            <a:extLst>
              <a:ext uri="{FF2B5EF4-FFF2-40B4-BE49-F238E27FC236}">
                <a16:creationId xmlns:a16="http://schemas.microsoft.com/office/drawing/2014/main" id="{08DA5D64-59D9-4FE5-84BD-907A356B6B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01" y="4134923"/>
            <a:ext cx="2914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AB2900-5868-4565-9CC2-8878EB90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028" y="1750584"/>
            <a:ext cx="8793117" cy="2164344"/>
          </a:xfrm>
          <a:prstGeom prst="rect">
            <a:avLst/>
          </a:prstGeom>
        </p:spPr>
      </p:pic>
      <p:sp>
        <p:nvSpPr>
          <p:cNvPr id="7" name="矩形 6">
            <a:hlinkClick r:id="rId5"/>
            <a:extLst>
              <a:ext uri="{FF2B5EF4-FFF2-40B4-BE49-F238E27FC236}">
                <a16:creationId xmlns:a16="http://schemas.microsoft.com/office/drawing/2014/main" id="{DDC7326C-7354-4931-924F-957046781B71}"/>
              </a:ext>
            </a:extLst>
          </p:cNvPr>
          <p:cNvSpPr/>
          <p:nvPr/>
        </p:nvSpPr>
        <p:spPr>
          <a:xfrm>
            <a:off x="35606" y="5950651"/>
            <a:ext cx="7867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856675-D032-480B-B61B-AD340B0C2A7A}"/>
              </a:ext>
            </a:extLst>
          </p:cNvPr>
          <p:cNvSpPr txBox="1"/>
          <p:nvPr/>
        </p:nvSpPr>
        <p:spPr>
          <a:xfrm>
            <a:off x="8126820" y="4530015"/>
            <a:ext cx="20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Get reward, when closer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43D0DA-0F33-4F4D-AC40-C2FFF3529C11}"/>
              </a:ext>
            </a:extLst>
          </p:cNvPr>
          <p:cNvSpPr txBox="1"/>
          <p:nvPr/>
        </p:nvSpPr>
        <p:spPr>
          <a:xfrm>
            <a:off x="8126820" y="5361012"/>
            <a:ext cx="20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domain knowledge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364E793-C7EE-49C6-BA1D-C0C51DCF1D50}"/>
              </a:ext>
            </a:extLst>
          </p:cNvPr>
          <p:cNvSpPr txBox="1"/>
          <p:nvPr/>
        </p:nvSpPr>
        <p:spPr>
          <a:xfrm>
            <a:off x="1672856" y="1305571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 err="1"/>
              <a:t>VizDoom</a:t>
            </a:r>
            <a:endParaRPr lang="zh-TW" altLang="en-US" sz="2400" b="1" i="1" u="sng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2B2C9C-0C88-467B-87D0-F5083C2AB178}"/>
              </a:ext>
            </a:extLst>
          </p:cNvPr>
          <p:cNvSpPr/>
          <p:nvPr/>
        </p:nvSpPr>
        <p:spPr>
          <a:xfrm>
            <a:off x="5306518" y="451170"/>
            <a:ext cx="6715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hlinkClick r:id="rId5"/>
              </a:rPr>
              <a:t>Yuxin</a:t>
            </a:r>
            <a:r>
              <a:rPr lang="en-US" altLang="zh-TW" dirty="0">
                <a:hlinkClick r:id="rId5"/>
              </a:rPr>
              <a:t> Wu and </a:t>
            </a:r>
            <a:r>
              <a:rPr lang="en-US" altLang="zh-TW" dirty="0" err="1">
                <a:hlinkClick r:id="rId5"/>
              </a:rPr>
              <a:t>Yuandong</a:t>
            </a:r>
            <a:r>
              <a:rPr lang="en-US" altLang="zh-TW" dirty="0">
                <a:hlinkClick r:id="rId5"/>
              </a:rPr>
              <a:t> Tian, TRAINING AGENT FOR FIRST-PERSON SHOOTER GAME WITH ACTOR-CRITIC CURRICULUM LEARNING. ICLR2017 </a:t>
            </a:r>
            <a:endParaRPr lang="en-US" altLang="zh-TW" dirty="0"/>
          </a:p>
          <a:p>
            <a:r>
              <a:rPr lang="zh-TW" altLang="en-US" dirty="0">
                <a:hlinkClick r:id="rId6"/>
              </a:rPr>
              <a:t>https://openreview.net/forum?id=Hk3mPK5gg&amp;noteId=Hk3mPK5gg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BE7A80D-E9A0-4155-962C-10FB96FA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4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BFDAD-24F2-403E-B66F-EC32D27A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Curiosity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38D73C-24AC-4898-A539-2467C8483F5D}"/>
              </a:ext>
            </a:extLst>
          </p:cNvPr>
          <p:cNvSpPr/>
          <p:nvPr/>
        </p:nvSpPr>
        <p:spPr>
          <a:xfrm>
            <a:off x="5136054" y="296052"/>
            <a:ext cx="6834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Deepak Pathak, </a:t>
            </a:r>
            <a:r>
              <a:rPr lang="en-US" altLang="zh-TW" dirty="0" err="1"/>
              <a:t>Pulkit</a:t>
            </a:r>
            <a:r>
              <a:rPr lang="en-US" altLang="zh-TW" dirty="0"/>
              <a:t> Agrawal, Alexei A. </a:t>
            </a:r>
            <a:r>
              <a:rPr lang="en-US" altLang="zh-TW" dirty="0" err="1"/>
              <a:t>Efros</a:t>
            </a:r>
            <a:r>
              <a:rPr lang="en-US" altLang="zh-TW" dirty="0"/>
              <a:t>, and Trevor Darrell.  Curiosity-driven exploration by self-supervised prediction. ICML’17.</a:t>
            </a:r>
          </a:p>
          <a:p>
            <a:r>
              <a:rPr lang="zh-TW" altLang="en-US" dirty="0">
                <a:hlinkClick r:id="rId2"/>
              </a:rPr>
              <a:t>https://arxiv.org/abs/1705.05363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5B4EFA-77BA-4084-A7D6-60D094CEE1EE}"/>
              </a:ext>
            </a:extLst>
          </p:cNvPr>
          <p:cNvSpPr/>
          <p:nvPr/>
        </p:nvSpPr>
        <p:spPr>
          <a:xfrm>
            <a:off x="3748017" y="257342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515D1F0-74AA-4798-867F-C7505E5FE158}"/>
              </a:ext>
            </a:extLst>
          </p:cNvPr>
          <p:cNvCxnSpPr/>
          <p:nvPr/>
        </p:nvCxnSpPr>
        <p:spPr>
          <a:xfrm>
            <a:off x="4257396" y="234813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FEEA079-BFD8-46D8-B8CF-070333831F8E}"/>
              </a:ext>
            </a:extLst>
          </p:cNvPr>
          <p:cNvCxnSpPr/>
          <p:nvPr/>
        </p:nvCxnSpPr>
        <p:spPr>
          <a:xfrm>
            <a:off x="4257396" y="3196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80A4141-A5CB-48EC-8862-945388BCEC4D}"/>
                  </a:ext>
                </a:extLst>
              </p:cNvPr>
              <p:cNvSpPr/>
              <p:nvPr/>
            </p:nvSpPr>
            <p:spPr>
              <a:xfrm>
                <a:off x="3995273" y="1864849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80A4141-A5CB-48EC-8862-945388BCE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273" y="1864849"/>
                <a:ext cx="524246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8577D20-FFE9-436C-B827-809CA398D552}"/>
                  </a:ext>
                </a:extLst>
              </p:cNvPr>
              <p:cNvSpPr/>
              <p:nvPr/>
            </p:nvSpPr>
            <p:spPr>
              <a:xfrm>
                <a:off x="3995274" y="3357461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577D20-FFE9-436C-B827-809CA398D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274" y="3357461"/>
                <a:ext cx="560603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E9D91DE1-B970-4BCE-A26D-61AD972EE537}"/>
              </a:ext>
            </a:extLst>
          </p:cNvPr>
          <p:cNvSpPr/>
          <p:nvPr/>
        </p:nvSpPr>
        <p:spPr>
          <a:xfrm>
            <a:off x="5188366" y="257342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2566BD8-EF20-44A0-88CE-56C963534D7B}"/>
              </a:ext>
            </a:extLst>
          </p:cNvPr>
          <p:cNvCxnSpPr>
            <a:cxnSpLocks/>
          </p:cNvCxnSpPr>
          <p:nvPr/>
        </p:nvCxnSpPr>
        <p:spPr>
          <a:xfrm>
            <a:off x="5682525" y="3223364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0668DB8-43A5-45C9-A295-1C7DD348BC35}"/>
                  </a:ext>
                </a:extLst>
              </p:cNvPr>
              <p:cNvSpPr/>
              <p:nvPr/>
            </p:nvSpPr>
            <p:spPr>
              <a:xfrm>
                <a:off x="5489284" y="3373453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668DB8-43A5-45C9-A295-1C7DD348B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284" y="3373453"/>
                <a:ext cx="53136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72ABACC3-6127-4BCE-A446-E9AA0E589536}"/>
              </a:ext>
            </a:extLst>
          </p:cNvPr>
          <p:cNvSpPr/>
          <p:nvPr/>
        </p:nvSpPr>
        <p:spPr>
          <a:xfrm>
            <a:off x="2378233" y="256763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C2F02CA-3230-4283-81B2-D0288C751211}"/>
              </a:ext>
            </a:extLst>
          </p:cNvPr>
          <p:cNvCxnSpPr/>
          <p:nvPr/>
        </p:nvCxnSpPr>
        <p:spPr>
          <a:xfrm>
            <a:off x="2887589" y="3208151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56D3549-C803-42D7-8CCC-D57D6A884C45}"/>
                  </a:ext>
                </a:extLst>
              </p:cNvPr>
              <p:cNvSpPr/>
              <p:nvPr/>
            </p:nvSpPr>
            <p:spPr>
              <a:xfrm>
                <a:off x="2649464" y="3345773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6D3549-C803-42D7-8CCC-D57D6A884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64" y="3345773"/>
                <a:ext cx="52424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65C6580-A070-4FFE-990C-90E8483255DA}"/>
                  </a:ext>
                </a:extLst>
              </p:cNvPr>
              <p:cNvSpPr/>
              <p:nvPr/>
            </p:nvSpPr>
            <p:spPr>
              <a:xfrm>
                <a:off x="5426044" y="1864849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65C6580-A070-4FFE-990C-90E848325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044" y="1864849"/>
                <a:ext cx="56060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BD71792-8478-4BE5-AA3C-6299C878203B}"/>
              </a:ext>
            </a:extLst>
          </p:cNvPr>
          <p:cNvCxnSpPr/>
          <p:nvPr/>
        </p:nvCxnSpPr>
        <p:spPr>
          <a:xfrm>
            <a:off x="5678695" y="232651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6339DA3-F93B-46ED-A799-818E58B9ECCE}"/>
              </a:ext>
            </a:extLst>
          </p:cNvPr>
          <p:cNvSpPr/>
          <p:nvPr/>
        </p:nvSpPr>
        <p:spPr>
          <a:xfrm>
            <a:off x="4428846" y="2110589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24E2E5-6799-4518-9A64-8496CD0F375A}"/>
              </a:ext>
            </a:extLst>
          </p:cNvPr>
          <p:cNvSpPr/>
          <p:nvPr/>
        </p:nvSpPr>
        <p:spPr>
          <a:xfrm>
            <a:off x="6622518" y="258941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ED7EBAA-B727-4FD8-82E5-A5014DD426F4}"/>
              </a:ext>
            </a:extLst>
          </p:cNvPr>
          <p:cNvCxnSpPr/>
          <p:nvPr/>
        </p:nvCxnSpPr>
        <p:spPr>
          <a:xfrm>
            <a:off x="7131897" y="236412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FF6A199-A78B-47A0-8914-1458C309B53B}"/>
              </a:ext>
            </a:extLst>
          </p:cNvPr>
          <p:cNvCxnSpPr/>
          <p:nvPr/>
        </p:nvCxnSpPr>
        <p:spPr>
          <a:xfrm>
            <a:off x="7131897" y="3212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74528DD-F0EE-4661-B6AD-83432529C5C1}"/>
                  </a:ext>
                </a:extLst>
              </p:cNvPr>
              <p:cNvSpPr/>
              <p:nvPr/>
            </p:nvSpPr>
            <p:spPr>
              <a:xfrm>
                <a:off x="6869774" y="1880841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74528DD-F0EE-4661-B6AD-83432529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774" y="1880841"/>
                <a:ext cx="531364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08328F7-E784-445E-8F58-795AC5EEE420}"/>
                  </a:ext>
                </a:extLst>
              </p:cNvPr>
              <p:cNvSpPr/>
              <p:nvPr/>
            </p:nvSpPr>
            <p:spPr>
              <a:xfrm>
                <a:off x="6869774" y="3373453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8328F7-E784-445E-8F58-795AC5EEE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774" y="3373453"/>
                <a:ext cx="56772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C1481DF9-9D27-4641-A481-8068CDC70971}"/>
              </a:ext>
            </a:extLst>
          </p:cNvPr>
          <p:cNvSpPr/>
          <p:nvPr/>
        </p:nvSpPr>
        <p:spPr>
          <a:xfrm>
            <a:off x="8062867" y="258941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E210FBA-2675-4C9C-A6A6-4569D72C0A01}"/>
              </a:ext>
            </a:extLst>
          </p:cNvPr>
          <p:cNvCxnSpPr/>
          <p:nvPr/>
        </p:nvCxnSpPr>
        <p:spPr>
          <a:xfrm>
            <a:off x="8563430" y="3222028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DD29CA6-6ED6-4965-AFC0-D7E4BC39566A}"/>
                  </a:ext>
                </a:extLst>
              </p:cNvPr>
              <p:cNvSpPr/>
              <p:nvPr/>
            </p:nvSpPr>
            <p:spPr>
              <a:xfrm>
                <a:off x="8356148" y="3373453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DD29CA6-6ED6-4965-AFC0-D7E4BC39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48" y="3373453"/>
                <a:ext cx="531364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977FD0E-1076-46D8-8FA7-998ABA50C8EB}"/>
                  </a:ext>
                </a:extLst>
              </p:cNvPr>
              <p:cNvSpPr/>
              <p:nvPr/>
            </p:nvSpPr>
            <p:spPr>
              <a:xfrm>
                <a:off x="8300544" y="1880841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77FD0E-1076-46D8-8FA7-998ABA50C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544" y="1880841"/>
                <a:ext cx="5677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FE17B4-7AB6-45A2-BCF6-5CDB18DDC5A1}"/>
              </a:ext>
            </a:extLst>
          </p:cNvPr>
          <p:cNvCxnSpPr/>
          <p:nvPr/>
        </p:nvCxnSpPr>
        <p:spPr>
          <a:xfrm>
            <a:off x="8553196" y="234250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03AC042C-93F4-403E-9F3F-2DD3B2303C19}"/>
              </a:ext>
            </a:extLst>
          </p:cNvPr>
          <p:cNvSpPr/>
          <p:nvPr/>
        </p:nvSpPr>
        <p:spPr>
          <a:xfrm>
            <a:off x="7303347" y="2126581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0779AE-F544-4EED-B7C9-CB8E9BEBFFDB}"/>
              </a:ext>
            </a:extLst>
          </p:cNvPr>
          <p:cNvSpPr txBox="1"/>
          <p:nvPr/>
        </p:nvSpPr>
        <p:spPr>
          <a:xfrm>
            <a:off x="9150838" y="256763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A3EC2BE2-0727-464A-B6F8-189A0644662F}"/>
              </a:ext>
            </a:extLst>
          </p:cNvPr>
          <p:cNvSpPr/>
          <p:nvPr/>
        </p:nvSpPr>
        <p:spPr>
          <a:xfrm>
            <a:off x="3019197" y="2126581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BB91A446-B006-4415-9FF6-270C452B67F6}"/>
              </a:ext>
            </a:extLst>
          </p:cNvPr>
          <p:cNvSpPr/>
          <p:nvPr/>
        </p:nvSpPr>
        <p:spPr>
          <a:xfrm>
            <a:off x="5876495" y="2135547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DC824B0-C343-41EC-B6DE-9146E9D62260}"/>
                  </a:ext>
                </a:extLst>
              </p:cNvPr>
              <p:cNvSpPr txBox="1"/>
              <p:nvPr/>
            </p:nvSpPr>
            <p:spPr>
              <a:xfrm>
                <a:off x="7603178" y="5734053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C824B0-C343-41EC-B6DE-9146E9D62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178" y="5734053"/>
                <a:ext cx="2315540" cy="113075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2B9572-AA85-43FA-907E-A75153898165}"/>
              </a:ext>
            </a:extLst>
          </p:cNvPr>
          <p:cNvGrpSpPr/>
          <p:nvPr/>
        </p:nvGrpSpPr>
        <p:grpSpPr>
          <a:xfrm>
            <a:off x="2887589" y="3819265"/>
            <a:ext cx="1345376" cy="1548715"/>
            <a:chOff x="1376289" y="3545257"/>
            <a:chExt cx="1345376" cy="154871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9FD0A8D-1112-4F79-AA4F-33574A97692C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FEADB64B-6BC1-467D-9F5A-AC14ABC45BEB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8AF3321C-006A-453F-803B-19DD28660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89CE6-3C43-4282-BC67-61AA256B11C8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BD22AD3C-A39A-4171-8EAE-549B178CDC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C5465B0F-B8E3-4A3E-A2A0-AAF73678A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A30EB85-E6AB-4E30-99FC-AB3AD033CC12}"/>
              </a:ext>
            </a:extLst>
          </p:cNvPr>
          <p:cNvGrpSpPr/>
          <p:nvPr/>
        </p:nvGrpSpPr>
        <p:grpSpPr>
          <a:xfrm>
            <a:off x="5678695" y="3830866"/>
            <a:ext cx="1345376" cy="1580614"/>
            <a:chOff x="1376289" y="3513358"/>
            <a:chExt cx="1345376" cy="158061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A2392B1-0E7F-4C14-B4E8-F649E9775D11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80ED8433-0190-4F59-9D0A-F415691312E8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19EB60EB-3D7E-4507-86EB-51B86F27B4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43A3146B-4309-4CF1-81C7-FCDB2A6CFBD0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CFAD53CB-1CCF-496B-8A18-D3BD48097858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13358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017EE4B3-D00B-4AC5-BEBB-C7F5C4EFC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2CFBD81-4F15-4106-8FEE-9D6B4DCC24CA}"/>
              </a:ext>
            </a:extLst>
          </p:cNvPr>
          <p:cNvCxnSpPr>
            <a:cxnSpLocks/>
          </p:cNvCxnSpPr>
          <p:nvPr/>
        </p:nvCxnSpPr>
        <p:spPr>
          <a:xfrm>
            <a:off x="8280025" y="5544192"/>
            <a:ext cx="0" cy="54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5F58CFD-4D04-40F0-BBDB-20F823A3225D}"/>
              </a:ext>
            </a:extLst>
          </p:cNvPr>
          <p:cNvCxnSpPr>
            <a:cxnSpLocks/>
          </p:cNvCxnSpPr>
          <p:nvPr/>
        </p:nvCxnSpPr>
        <p:spPr>
          <a:xfrm>
            <a:off x="6345703" y="5382905"/>
            <a:ext cx="0" cy="1612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3ED917D3-2A75-4074-A75F-493A95044104}"/>
              </a:ext>
            </a:extLst>
          </p:cNvPr>
          <p:cNvCxnSpPr>
            <a:cxnSpLocks/>
          </p:cNvCxnSpPr>
          <p:nvPr/>
        </p:nvCxnSpPr>
        <p:spPr>
          <a:xfrm>
            <a:off x="3550300" y="5355301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97AA0E23-C6D7-4088-9D02-09C370B1B2C6}"/>
              </a:ext>
            </a:extLst>
          </p:cNvPr>
          <p:cNvCxnSpPr>
            <a:cxnSpLocks/>
          </p:cNvCxnSpPr>
          <p:nvPr/>
        </p:nvCxnSpPr>
        <p:spPr>
          <a:xfrm flipH="1">
            <a:off x="3550300" y="5544191"/>
            <a:ext cx="62795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DEFA812-3791-49E8-9093-5AD273365335}"/>
              </a:ext>
            </a:extLst>
          </p:cNvPr>
          <p:cNvCxnSpPr>
            <a:cxnSpLocks/>
          </p:cNvCxnSpPr>
          <p:nvPr/>
        </p:nvCxnSpPr>
        <p:spPr>
          <a:xfrm flipV="1">
            <a:off x="4519956" y="1976914"/>
            <a:ext cx="492595" cy="5918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762890DC-4A80-4643-9EA9-0A03CEF3F019}"/>
              </a:ext>
            </a:extLst>
          </p:cNvPr>
          <p:cNvCxnSpPr>
            <a:cxnSpLocks/>
          </p:cNvCxnSpPr>
          <p:nvPr/>
        </p:nvCxnSpPr>
        <p:spPr>
          <a:xfrm flipV="1">
            <a:off x="7410852" y="2040951"/>
            <a:ext cx="439541" cy="5711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23FD7E0-A45E-43D1-8B61-244CC7DAE46C}"/>
              </a:ext>
            </a:extLst>
          </p:cNvPr>
          <p:cNvSpPr txBox="1"/>
          <p:nvPr/>
        </p:nvSpPr>
        <p:spPr>
          <a:xfrm>
            <a:off x="7250230" y="1532356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B6B4208-386A-471F-8E73-E8DB0F322173}"/>
              </a:ext>
            </a:extLst>
          </p:cNvPr>
          <p:cNvSpPr txBox="1"/>
          <p:nvPr/>
        </p:nvSpPr>
        <p:spPr>
          <a:xfrm>
            <a:off x="4362671" y="1498298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58" name="箭號: 向下 57">
            <a:extLst>
              <a:ext uri="{FF2B5EF4-FFF2-40B4-BE49-F238E27FC236}">
                <a16:creationId xmlns:a16="http://schemas.microsoft.com/office/drawing/2014/main" id="{5B8A7300-ADE0-44AE-9BB3-3885F7733F13}"/>
              </a:ext>
            </a:extLst>
          </p:cNvPr>
          <p:cNvSpPr/>
          <p:nvPr/>
        </p:nvSpPr>
        <p:spPr>
          <a:xfrm flipV="1">
            <a:off x="7426556" y="5947522"/>
            <a:ext cx="399041" cy="667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AE857DA-2EB7-4128-B1C5-B0CF5037B83F}"/>
              </a:ext>
            </a:extLst>
          </p:cNvPr>
          <p:cNvSpPr txBox="1"/>
          <p:nvPr/>
        </p:nvSpPr>
        <p:spPr>
          <a:xfrm>
            <a:off x="2128000" y="6052542"/>
            <a:ext cx="5122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ICM = intrinsic curiosity module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81AD7983-3459-4598-AD0B-0F90251B3E4E}"/>
                  </a:ext>
                </a:extLst>
              </p:cNvPr>
              <p:cNvSpPr txBox="1"/>
              <p:nvPr/>
            </p:nvSpPr>
            <p:spPr>
              <a:xfrm>
                <a:off x="9569684" y="6074599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1AD7983-3459-4598-AD0B-0F90251B3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684" y="6074599"/>
                <a:ext cx="749281" cy="479106"/>
              </a:xfrm>
              <a:prstGeom prst="rect">
                <a:avLst/>
              </a:prstGeom>
              <a:blipFill rotWithShape="0">
                <a:blip r:embed="rId16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64">
            <a:extLst>
              <a:ext uri="{FF2B5EF4-FFF2-40B4-BE49-F238E27FC236}">
                <a16:creationId xmlns:a16="http://schemas.microsoft.com/office/drawing/2014/main" id="{7A0F3BED-6573-4E34-A666-0BE28F7AD2C7}"/>
              </a:ext>
            </a:extLst>
          </p:cNvPr>
          <p:cNvGrpSpPr/>
          <p:nvPr/>
        </p:nvGrpSpPr>
        <p:grpSpPr>
          <a:xfrm>
            <a:off x="3030058" y="3736808"/>
            <a:ext cx="2506537" cy="1283478"/>
            <a:chOff x="133181" y="3437243"/>
            <a:chExt cx="2506537" cy="128347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CE030CE-EBDB-4438-9386-76F6B5A85523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ICM</a:t>
              </a:r>
              <a:endParaRPr lang="zh-TW" altLang="en-US" sz="2400" dirty="0"/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6200AF27-9F60-4FBE-9F28-CAC63A1F7D54}"/>
                </a:ext>
              </a:extLst>
            </p:cNvPr>
            <p:cNvCxnSpPr>
              <a:cxnSpLocks/>
            </p:cNvCxnSpPr>
            <p:nvPr/>
          </p:nvCxnSpPr>
          <p:spPr>
            <a:xfrm>
              <a:off x="2043297" y="4431334"/>
              <a:ext cx="0" cy="2893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074C0D74-7AE4-4CB0-B40D-BB636DE774DF}"/>
                </a:ext>
              </a:extLst>
            </p:cNvPr>
            <p:cNvCxnSpPr>
              <a:cxnSpLocks/>
            </p:cNvCxnSpPr>
            <p:nvPr/>
          </p:nvCxnSpPr>
          <p:spPr>
            <a:xfrm>
              <a:off x="133181" y="3449225"/>
              <a:ext cx="1759021" cy="3968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29C8FE4A-3D50-44BB-95AD-1B22DE62C2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031" y="3437243"/>
              <a:ext cx="713070" cy="4486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9DAA8E82-BBE4-46F5-89E9-B864400AAB7E}"/>
              </a:ext>
            </a:extLst>
          </p:cNvPr>
          <p:cNvGrpSpPr/>
          <p:nvPr/>
        </p:nvGrpSpPr>
        <p:grpSpPr>
          <a:xfrm>
            <a:off x="5918688" y="3758242"/>
            <a:ext cx="2361023" cy="1287857"/>
            <a:chOff x="278695" y="3432864"/>
            <a:chExt cx="2361023" cy="1287857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020BB8B-0E2C-4A1F-BB61-9ACF7D4F16D2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ICM</a:t>
              </a:r>
              <a:endParaRPr lang="zh-TW" altLang="en-US" sz="2400" dirty="0"/>
            </a:p>
          </p:txBody>
        </p: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095BE411-D9DD-4AF2-87AC-414C7AF0102D}"/>
                </a:ext>
              </a:extLst>
            </p:cNvPr>
            <p:cNvCxnSpPr>
              <a:cxnSpLocks/>
            </p:cNvCxnSpPr>
            <p:nvPr/>
          </p:nvCxnSpPr>
          <p:spPr>
            <a:xfrm>
              <a:off x="2043297" y="4431334"/>
              <a:ext cx="0" cy="2893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6A27FB2D-21C4-432E-9BA0-1BD9D0E0474A}"/>
                </a:ext>
              </a:extLst>
            </p:cNvPr>
            <p:cNvCxnSpPr>
              <a:cxnSpLocks/>
            </p:cNvCxnSpPr>
            <p:nvPr/>
          </p:nvCxnSpPr>
          <p:spPr>
            <a:xfrm>
              <a:off x="278695" y="3432864"/>
              <a:ext cx="1684491" cy="4230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44399881-115F-471E-98CA-AC0D5DFADB3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3" y="3462198"/>
              <a:ext cx="570408" cy="4236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88460282-20B7-4F3B-BAEB-EF20FE32EFAE}"/>
                  </a:ext>
                </a:extLst>
              </p:cNvPr>
              <p:cNvSpPr txBox="1"/>
              <p:nvPr/>
            </p:nvSpPr>
            <p:spPr>
              <a:xfrm>
                <a:off x="4602751" y="4887079"/>
                <a:ext cx="749281" cy="4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460282-20B7-4F3B-BAEB-EF20FE32E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751" y="4887079"/>
                <a:ext cx="749281" cy="48090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12FB440-D13F-48F5-B5DA-459EDA22D28E}"/>
                  </a:ext>
                </a:extLst>
              </p:cNvPr>
              <p:cNvSpPr txBox="1"/>
              <p:nvPr/>
            </p:nvSpPr>
            <p:spPr>
              <a:xfrm>
                <a:off x="7339377" y="4912923"/>
                <a:ext cx="749281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2FB440-D13F-48F5-B5DA-459EDA22D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77" y="4912923"/>
                <a:ext cx="749281" cy="48167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D9A18D03-2751-4CF8-82A4-40ED3250A7BC}"/>
              </a:ext>
            </a:extLst>
          </p:cNvPr>
          <p:cNvCxnSpPr>
            <a:cxnSpLocks/>
          </p:cNvCxnSpPr>
          <p:nvPr/>
        </p:nvCxnSpPr>
        <p:spPr>
          <a:xfrm>
            <a:off x="4936073" y="5358842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0A1ECCCB-6453-4C73-87EE-0544A73A5D68}"/>
              </a:ext>
            </a:extLst>
          </p:cNvPr>
          <p:cNvCxnSpPr>
            <a:cxnSpLocks/>
          </p:cNvCxnSpPr>
          <p:nvPr/>
        </p:nvCxnSpPr>
        <p:spPr>
          <a:xfrm>
            <a:off x="7693458" y="5351751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2B0B3B7E-D6A4-48EA-B581-E7246ACE00E6}"/>
              </a:ext>
            </a:extLst>
          </p:cNvPr>
          <p:cNvCxnSpPr>
            <a:cxnSpLocks/>
          </p:cNvCxnSpPr>
          <p:nvPr/>
        </p:nvCxnSpPr>
        <p:spPr>
          <a:xfrm flipH="1">
            <a:off x="5234713" y="3763247"/>
            <a:ext cx="321833" cy="392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185393CE-6A7A-4FC0-B98A-197F814205B2}"/>
              </a:ext>
            </a:extLst>
          </p:cNvPr>
          <p:cNvCxnSpPr>
            <a:cxnSpLocks/>
          </p:cNvCxnSpPr>
          <p:nvPr/>
        </p:nvCxnSpPr>
        <p:spPr>
          <a:xfrm flipH="1">
            <a:off x="7987739" y="3719663"/>
            <a:ext cx="565458" cy="509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872B6F-9950-4B54-BDA6-0E520A90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42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6" grpId="0"/>
      <p:bldP spid="8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FE6B37-4A56-47F7-8CE3-5187198D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Intrinsic Curiosity Module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B8513C-A694-4CAE-B05A-3E12B9FD4B72}"/>
              </a:ext>
            </a:extLst>
          </p:cNvPr>
          <p:cNvSpPr/>
          <p:nvPr/>
        </p:nvSpPr>
        <p:spPr>
          <a:xfrm>
            <a:off x="2502195" y="2211575"/>
            <a:ext cx="6613453" cy="359507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EE972E-EF5A-4499-ACB0-019937220A37}"/>
                  </a:ext>
                </a:extLst>
              </p:cNvPr>
              <p:cNvSpPr txBox="1"/>
              <p:nvPr/>
            </p:nvSpPr>
            <p:spPr>
              <a:xfrm>
                <a:off x="4990214" y="1422215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EE972E-EF5A-4499-ACB0-019937220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blipFill>
                <a:blip r:embed="rId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B810E32-64F5-4946-9ECD-A2372C196881}"/>
                  </a:ext>
                </a:extLst>
              </p:cNvPr>
              <p:cNvSpPr txBox="1"/>
              <p:nvPr/>
            </p:nvSpPr>
            <p:spPr>
              <a:xfrm>
                <a:off x="4626208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B810E32-64F5-4946-9ECD-A2372C19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62DAE3-0167-4A18-B2F5-FDAF5A75A8FD}"/>
                  </a:ext>
                </a:extLst>
              </p:cNvPr>
              <p:cNvSpPr txBox="1"/>
              <p:nvPr/>
            </p:nvSpPr>
            <p:spPr>
              <a:xfrm>
                <a:off x="3061035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62DAE3-0167-4A18-B2F5-FDAF5A75A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B03EF3-A37D-4312-BE3D-1B85F6EFB241}"/>
                  </a:ext>
                </a:extLst>
              </p:cNvPr>
              <p:cNvSpPr txBox="1"/>
              <p:nvPr/>
            </p:nvSpPr>
            <p:spPr>
              <a:xfrm>
                <a:off x="6257993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B03EF3-A37D-4312-BE3D-1B85F6EF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4C9C574-7F75-4BBF-BFD5-B01C0C8F7C50}"/>
              </a:ext>
            </a:extLst>
          </p:cNvPr>
          <p:cNvSpPr/>
          <p:nvPr/>
        </p:nvSpPr>
        <p:spPr>
          <a:xfrm>
            <a:off x="2973574" y="3113450"/>
            <a:ext cx="2291000" cy="5760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 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531663C-CC9D-4934-88C5-C4DA73C170B0}"/>
                  </a:ext>
                </a:extLst>
              </p:cNvPr>
              <p:cNvSpPr txBox="1"/>
              <p:nvPr/>
            </p:nvSpPr>
            <p:spPr>
              <a:xfrm>
                <a:off x="3523393" y="2336711"/>
                <a:ext cx="1276426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531663C-CC9D-4934-88C5-C4DA73C17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93" y="2336711"/>
                <a:ext cx="1276426" cy="477118"/>
              </a:xfrm>
              <a:prstGeom prst="rect">
                <a:avLst/>
              </a:prstGeom>
              <a:blipFill>
                <a:blip r:embed="rId6"/>
                <a:stretch>
                  <a:fillRect t="-3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B091AB-786E-4A65-A7A1-DCE644CA5A93}"/>
              </a:ext>
            </a:extLst>
          </p:cNvPr>
          <p:cNvCxnSpPr/>
          <p:nvPr/>
        </p:nvCxnSpPr>
        <p:spPr>
          <a:xfrm flipV="1">
            <a:off x="3414408" y="3689502"/>
            <a:ext cx="0" cy="2389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B196938-2468-4932-953E-88946F9CBF8A}"/>
              </a:ext>
            </a:extLst>
          </p:cNvPr>
          <p:cNvCxnSpPr>
            <a:cxnSpLocks/>
          </p:cNvCxnSpPr>
          <p:nvPr/>
        </p:nvCxnSpPr>
        <p:spPr>
          <a:xfrm flipV="1">
            <a:off x="4968946" y="3689501"/>
            <a:ext cx="0" cy="24327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5CCBDA3-B321-4CF0-B6A6-2C3718864810}"/>
              </a:ext>
            </a:extLst>
          </p:cNvPr>
          <p:cNvCxnSpPr>
            <a:cxnSpLocks/>
          </p:cNvCxnSpPr>
          <p:nvPr/>
        </p:nvCxnSpPr>
        <p:spPr>
          <a:xfrm flipV="1">
            <a:off x="4126156" y="2845729"/>
            <a:ext cx="0" cy="24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CC15199-72F8-4252-B7AE-75AC69F44145}"/>
              </a:ext>
            </a:extLst>
          </p:cNvPr>
          <p:cNvCxnSpPr>
            <a:cxnSpLocks/>
          </p:cNvCxnSpPr>
          <p:nvPr/>
        </p:nvCxnSpPr>
        <p:spPr>
          <a:xfrm>
            <a:off x="4426688" y="2619768"/>
            <a:ext cx="542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D451AD0-B1FC-4CA9-85A5-F9231C7EA42D}"/>
              </a:ext>
            </a:extLst>
          </p:cNvPr>
          <p:cNvCxnSpPr>
            <a:cxnSpLocks/>
          </p:cNvCxnSpPr>
          <p:nvPr/>
        </p:nvCxnSpPr>
        <p:spPr>
          <a:xfrm flipH="1">
            <a:off x="5713972" y="2619768"/>
            <a:ext cx="836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C7F8689-B2EF-4BF6-ABCC-17E07890C7CB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582861" y="2612343"/>
            <a:ext cx="0" cy="33836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80E92B0-14BE-4CBD-A097-AC225E4807E1}"/>
              </a:ext>
            </a:extLst>
          </p:cNvPr>
          <p:cNvCxnSpPr>
            <a:cxnSpLocks/>
          </p:cNvCxnSpPr>
          <p:nvPr/>
        </p:nvCxnSpPr>
        <p:spPr>
          <a:xfrm flipV="1">
            <a:off x="5354223" y="1901423"/>
            <a:ext cx="3" cy="520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2025F463-E595-4D18-A33F-F006B24A2092}"/>
              </a:ext>
            </a:extLst>
          </p:cNvPr>
          <p:cNvSpPr/>
          <p:nvPr/>
        </p:nvSpPr>
        <p:spPr>
          <a:xfrm>
            <a:off x="4958314" y="2434509"/>
            <a:ext cx="749281" cy="317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diff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6F651AF-357D-4875-8706-63809C8442AF}"/>
                  </a:ext>
                </a:extLst>
              </p:cNvPr>
              <p:cNvSpPr txBox="1"/>
              <p:nvPr/>
            </p:nvSpPr>
            <p:spPr>
              <a:xfrm>
                <a:off x="5629205" y="1458001"/>
                <a:ext cx="49645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Large reward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hard to predict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6F651AF-357D-4875-8706-63809C844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204" y="1458000"/>
                <a:ext cx="4964549" cy="461665"/>
              </a:xfrm>
              <a:prstGeom prst="rect">
                <a:avLst/>
              </a:prstGeom>
              <a:blipFill>
                <a:blip r:embed="rId7"/>
                <a:stretch>
                  <a:fillRect l="-184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226F5CA7-D12B-4F0C-93CD-0B9A4DB9344E}"/>
              </a:ext>
            </a:extLst>
          </p:cNvPr>
          <p:cNvSpPr txBox="1"/>
          <p:nvPr/>
        </p:nvSpPr>
        <p:spPr>
          <a:xfrm>
            <a:off x="8577057" y="947377"/>
            <a:ext cx="163890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鼓勵冒險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2EFA5A9-1C58-4796-BDFE-7A57DEABBE76}"/>
              </a:ext>
            </a:extLst>
          </p:cNvPr>
          <p:cNvSpPr/>
          <p:nvPr/>
        </p:nvSpPr>
        <p:spPr>
          <a:xfrm>
            <a:off x="7153937" y="4009112"/>
            <a:ext cx="3062027" cy="15736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Some states is hard to predict, but not important.</a:t>
            </a:r>
            <a:endParaRPr lang="zh-TW" altLang="en-US" sz="28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E02213D-2EC7-484F-B724-A87354F02BD8}"/>
              </a:ext>
            </a:extLst>
          </p:cNvPr>
          <p:cNvSpPr txBox="1"/>
          <p:nvPr/>
        </p:nvSpPr>
        <p:spPr>
          <a:xfrm>
            <a:off x="8902093" y="5490274"/>
            <a:ext cx="163890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樹葉飄動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770A90-FC0F-4E5C-B830-AAA6D069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0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 animBg="1"/>
      <p:bldP spid="23" grpId="0" animBg="1"/>
      <p:bldP spid="3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FE6B37-4A56-47F7-8CE3-5187198D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Intrinsic Curiosity Module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B8513C-A694-4CAE-B05A-3E12B9FD4B72}"/>
              </a:ext>
            </a:extLst>
          </p:cNvPr>
          <p:cNvSpPr/>
          <p:nvPr/>
        </p:nvSpPr>
        <p:spPr>
          <a:xfrm>
            <a:off x="2502195" y="2211575"/>
            <a:ext cx="6613453" cy="359507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EE972E-EF5A-4499-ACB0-019937220A37}"/>
                  </a:ext>
                </a:extLst>
              </p:cNvPr>
              <p:cNvSpPr txBox="1"/>
              <p:nvPr/>
            </p:nvSpPr>
            <p:spPr>
              <a:xfrm>
                <a:off x="4990214" y="1422215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6EE972E-EF5A-4499-ACB0-019937220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blipFill>
                <a:blip r:embed="rId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B810E32-64F5-4946-9ECD-A2372C196881}"/>
                  </a:ext>
                </a:extLst>
              </p:cNvPr>
              <p:cNvSpPr txBox="1"/>
              <p:nvPr/>
            </p:nvSpPr>
            <p:spPr>
              <a:xfrm>
                <a:off x="4626208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B810E32-64F5-4946-9ECD-A2372C19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62DAE3-0167-4A18-B2F5-FDAF5A75A8FD}"/>
                  </a:ext>
                </a:extLst>
              </p:cNvPr>
              <p:cNvSpPr txBox="1"/>
              <p:nvPr/>
            </p:nvSpPr>
            <p:spPr>
              <a:xfrm>
                <a:off x="3061035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62DAE3-0167-4A18-B2F5-FDAF5A75A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B03EF3-A37D-4312-BE3D-1B85F6EFB241}"/>
                  </a:ext>
                </a:extLst>
              </p:cNvPr>
              <p:cNvSpPr txBox="1"/>
              <p:nvPr/>
            </p:nvSpPr>
            <p:spPr>
              <a:xfrm>
                <a:off x="6257993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B03EF3-A37D-4312-BE3D-1B85F6EF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4C9C574-7F75-4BBF-BFD5-B01C0C8F7C50}"/>
              </a:ext>
            </a:extLst>
          </p:cNvPr>
          <p:cNvSpPr/>
          <p:nvPr/>
        </p:nvSpPr>
        <p:spPr>
          <a:xfrm>
            <a:off x="2973574" y="3113450"/>
            <a:ext cx="2291000" cy="5760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 1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15153A-4C7E-46E6-B00E-21999C96C2C6}"/>
              </a:ext>
            </a:extLst>
          </p:cNvPr>
          <p:cNvSpPr/>
          <p:nvPr/>
        </p:nvSpPr>
        <p:spPr>
          <a:xfrm>
            <a:off x="4324429" y="4780742"/>
            <a:ext cx="1289039" cy="6666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Feature </a:t>
            </a:r>
          </a:p>
          <a:p>
            <a:pPr algn="ctr"/>
            <a:r>
              <a:rPr lang="en-US" altLang="zh-TW" sz="2400" dirty="0"/>
              <a:t>Ext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78498D-DB33-4EE1-BD51-0B9FF545D843}"/>
              </a:ext>
            </a:extLst>
          </p:cNvPr>
          <p:cNvSpPr/>
          <p:nvPr/>
        </p:nvSpPr>
        <p:spPr>
          <a:xfrm>
            <a:off x="5934016" y="4780742"/>
            <a:ext cx="1289039" cy="6666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Feature </a:t>
            </a:r>
          </a:p>
          <a:p>
            <a:pPr algn="ctr"/>
            <a:r>
              <a:rPr lang="en-US" altLang="zh-TW" sz="2400" dirty="0"/>
              <a:t>Ext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8CA125-50C1-49E7-BE53-72E1D1384B5D}"/>
              </a:ext>
            </a:extLst>
          </p:cNvPr>
          <p:cNvSpPr/>
          <p:nvPr/>
        </p:nvSpPr>
        <p:spPr>
          <a:xfrm>
            <a:off x="7546922" y="2865871"/>
            <a:ext cx="1493776" cy="9805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 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C18A87-2D43-4442-B2F9-433D738F75FF}"/>
                  </a:ext>
                </a:extLst>
              </p:cNvPr>
              <p:cNvSpPr txBox="1"/>
              <p:nvPr/>
            </p:nvSpPr>
            <p:spPr>
              <a:xfrm>
                <a:off x="4594307" y="410480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C18A87-2D43-4442-B2F9-433D738F7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306" y="4104803"/>
                <a:ext cx="749281" cy="479106"/>
              </a:xfrm>
              <a:prstGeom prst="rect">
                <a:avLst/>
              </a:prstGeom>
              <a:blipFill>
                <a:blip r:embed="rId6"/>
                <a:stretch>
                  <a:fillRect l="-6504" r="-4878" b="-1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8C6A0D-2432-4111-9C2A-6089B01CF1DC}"/>
                  </a:ext>
                </a:extLst>
              </p:cNvPr>
              <p:cNvSpPr txBox="1"/>
              <p:nvPr/>
            </p:nvSpPr>
            <p:spPr>
              <a:xfrm>
                <a:off x="5934015" y="4094169"/>
                <a:ext cx="1276426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8C6A0D-2432-4111-9C2A-6089B01CF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15" y="4094169"/>
                <a:ext cx="1276426" cy="479106"/>
              </a:xfrm>
              <a:prstGeom prst="rect">
                <a:avLst/>
              </a:prstGeom>
              <a:blipFill>
                <a:blip r:embed="rId7"/>
                <a:stretch>
                  <a:fillRect l="-476" b="-12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531663C-CC9D-4934-88C5-C4DA73C170B0}"/>
                  </a:ext>
                </a:extLst>
              </p:cNvPr>
              <p:cNvSpPr txBox="1"/>
              <p:nvPr/>
            </p:nvSpPr>
            <p:spPr>
              <a:xfrm>
                <a:off x="3480861" y="2368610"/>
                <a:ext cx="1276426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531663C-CC9D-4934-88C5-C4DA73C17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61" y="2368610"/>
                <a:ext cx="1276426" cy="477118"/>
              </a:xfrm>
              <a:prstGeom prst="rect">
                <a:avLst/>
              </a:prstGeom>
              <a:blipFill>
                <a:blip r:embed="rId8"/>
                <a:stretch>
                  <a:fillRect l="-478" t="-3846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B091AB-786E-4A65-A7A1-DCE644CA5A93}"/>
              </a:ext>
            </a:extLst>
          </p:cNvPr>
          <p:cNvCxnSpPr/>
          <p:nvPr/>
        </p:nvCxnSpPr>
        <p:spPr>
          <a:xfrm flipV="1">
            <a:off x="3414408" y="3689502"/>
            <a:ext cx="0" cy="2389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B196938-2468-4932-953E-88946F9CBF8A}"/>
              </a:ext>
            </a:extLst>
          </p:cNvPr>
          <p:cNvCxnSpPr>
            <a:cxnSpLocks/>
          </p:cNvCxnSpPr>
          <p:nvPr/>
        </p:nvCxnSpPr>
        <p:spPr>
          <a:xfrm flipV="1">
            <a:off x="4968946" y="5491050"/>
            <a:ext cx="0" cy="6311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3816CE9-137F-444D-AA2B-9AAF5911933B}"/>
              </a:ext>
            </a:extLst>
          </p:cNvPr>
          <p:cNvCxnSpPr>
            <a:cxnSpLocks/>
          </p:cNvCxnSpPr>
          <p:nvPr/>
        </p:nvCxnSpPr>
        <p:spPr>
          <a:xfrm flipV="1">
            <a:off x="6582861" y="5479317"/>
            <a:ext cx="0" cy="6311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B139DA7-CE2A-4E97-A9DE-742B0570A257}"/>
              </a:ext>
            </a:extLst>
          </p:cNvPr>
          <p:cNvCxnSpPr>
            <a:cxnSpLocks/>
          </p:cNvCxnSpPr>
          <p:nvPr/>
        </p:nvCxnSpPr>
        <p:spPr>
          <a:xfrm flipV="1">
            <a:off x="4958313" y="4471820"/>
            <a:ext cx="0" cy="3089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BFBA4F6-B0F4-48C3-A7A6-9EE4B659C970}"/>
              </a:ext>
            </a:extLst>
          </p:cNvPr>
          <p:cNvCxnSpPr>
            <a:cxnSpLocks/>
          </p:cNvCxnSpPr>
          <p:nvPr/>
        </p:nvCxnSpPr>
        <p:spPr>
          <a:xfrm flipV="1">
            <a:off x="6586401" y="4482453"/>
            <a:ext cx="0" cy="3089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8561928-A2A9-4987-AB4B-7F2CF94FB385}"/>
              </a:ext>
            </a:extLst>
          </p:cNvPr>
          <p:cNvCxnSpPr>
            <a:cxnSpLocks/>
          </p:cNvCxnSpPr>
          <p:nvPr/>
        </p:nvCxnSpPr>
        <p:spPr>
          <a:xfrm flipV="1">
            <a:off x="4961854" y="3666339"/>
            <a:ext cx="0" cy="455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5CCBDA3-B321-4CF0-B6A6-2C3718864810}"/>
              </a:ext>
            </a:extLst>
          </p:cNvPr>
          <p:cNvCxnSpPr>
            <a:cxnSpLocks/>
          </p:cNvCxnSpPr>
          <p:nvPr/>
        </p:nvCxnSpPr>
        <p:spPr>
          <a:xfrm flipV="1">
            <a:off x="4126156" y="2845729"/>
            <a:ext cx="0" cy="24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CC15199-72F8-4252-B7AE-75AC69F44145}"/>
              </a:ext>
            </a:extLst>
          </p:cNvPr>
          <p:cNvCxnSpPr>
            <a:cxnSpLocks/>
          </p:cNvCxnSpPr>
          <p:nvPr/>
        </p:nvCxnSpPr>
        <p:spPr>
          <a:xfrm>
            <a:off x="4627648" y="2619768"/>
            <a:ext cx="341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D451AD0-B1FC-4CA9-85A5-F9231C7EA42D}"/>
              </a:ext>
            </a:extLst>
          </p:cNvPr>
          <p:cNvCxnSpPr>
            <a:cxnSpLocks/>
          </p:cNvCxnSpPr>
          <p:nvPr/>
        </p:nvCxnSpPr>
        <p:spPr>
          <a:xfrm flipH="1">
            <a:off x="5713972" y="2619768"/>
            <a:ext cx="836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C7F8689-B2EF-4BF6-ABCC-17E07890C7CB}"/>
              </a:ext>
            </a:extLst>
          </p:cNvPr>
          <p:cNvCxnSpPr>
            <a:cxnSpLocks/>
          </p:cNvCxnSpPr>
          <p:nvPr/>
        </p:nvCxnSpPr>
        <p:spPr>
          <a:xfrm flipV="1">
            <a:off x="6582861" y="2612342"/>
            <a:ext cx="0" cy="15910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80E92B0-14BE-4CBD-A097-AC225E4807E1}"/>
              </a:ext>
            </a:extLst>
          </p:cNvPr>
          <p:cNvCxnSpPr>
            <a:cxnSpLocks/>
          </p:cNvCxnSpPr>
          <p:nvPr/>
        </p:nvCxnSpPr>
        <p:spPr>
          <a:xfrm flipV="1">
            <a:off x="5354223" y="1901423"/>
            <a:ext cx="3" cy="520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629FEAB-BC1A-48AB-8AFC-838B22C576A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883363" y="3356164"/>
            <a:ext cx="2663559" cy="822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3B268CD-8904-4F5B-9317-50D4BB79B26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527813" y="3356164"/>
            <a:ext cx="1019109" cy="8848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F151769-DAD2-4C48-9260-08C4801EB4F7}"/>
              </a:ext>
            </a:extLst>
          </p:cNvPr>
          <p:cNvCxnSpPr>
            <a:cxnSpLocks/>
          </p:cNvCxnSpPr>
          <p:nvPr/>
        </p:nvCxnSpPr>
        <p:spPr>
          <a:xfrm flipH="1">
            <a:off x="8257118" y="3887760"/>
            <a:ext cx="1" cy="445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2027B5E-598D-43B3-BDF8-B1725D160ABF}"/>
                  </a:ext>
                </a:extLst>
              </p:cNvPr>
              <p:cNvSpPr txBox="1"/>
              <p:nvPr/>
            </p:nvSpPr>
            <p:spPr>
              <a:xfrm>
                <a:off x="7882477" y="4301824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2027B5E-598D-43B3-BDF8-B1725D160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476" y="4301824"/>
                <a:ext cx="749281" cy="4791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FE24D5F-AF2E-4149-B9A7-6AE48DB91F15}"/>
                  </a:ext>
                </a:extLst>
              </p:cNvPr>
              <p:cNvSpPr txBox="1"/>
              <p:nvPr/>
            </p:nvSpPr>
            <p:spPr>
              <a:xfrm>
                <a:off x="7882477" y="5229311"/>
                <a:ext cx="7492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FE24D5F-AF2E-4149-B9A7-6AE48DB91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476" y="5229310"/>
                <a:ext cx="749281" cy="461665"/>
              </a:xfrm>
              <a:prstGeom prst="rect">
                <a:avLst/>
              </a:prstGeom>
              <a:blipFill>
                <a:blip r:embed="rId10"/>
                <a:stretch>
                  <a:fillRect t="-3947" r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2025F463-E595-4D18-A33F-F006B24A2092}"/>
              </a:ext>
            </a:extLst>
          </p:cNvPr>
          <p:cNvSpPr/>
          <p:nvPr/>
        </p:nvSpPr>
        <p:spPr>
          <a:xfrm>
            <a:off x="4958314" y="2434509"/>
            <a:ext cx="749281" cy="317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diff</a:t>
            </a:r>
            <a:endParaRPr lang="zh-TW" altLang="en-US" sz="2400" dirty="0"/>
          </a:p>
        </p:txBody>
      </p:sp>
      <p:sp>
        <p:nvSpPr>
          <p:cNvPr id="53" name="箭號: 上-下雙向 52">
            <a:extLst>
              <a:ext uri="{FF2B5EF4-FFF2-40B4-BE49-F238E27FC236}">
                <a16:creationId xmlns:a16="http://schemas.microsoft.com/office/drawing/2014/main" id="{1DD0E845-CEF4-4A62-B36F-3301E4BA9DA7}"/>
              </a:ext>
            </a:extLst>
          </p:cNvPr>
          <p:cNvSpPr/>
          <p:nvPr/>
        </p:nvSpPr>
        <p:spPr>
          <a:xfrm>
            <a:off x="8085095" y="4747787"/>
            <a:ext cx="344042" cy="54616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538E234-C460-420A-8A16-D89A5CF0DC06}"/>
                  </a:ext>
                </a:extLst>
              </p:cNvPr>
              <p:cNvSpPr/>
              <p:nvPr/>
            </p:nvSpPr>
            <p:spPr>
              <a:xfrm>
                <a:off x="7223055" y="1447677"/>
                <a:ext cx="3062027" cy="115775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useful features related to actions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538E234-C460-420A-8A16-D89A5CF0D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54" y="1447676"/>
                <a:ext cx="3062027" cy="1157751"/>
              </a:xfrm>
              <a:prstGeom prst="rect">
                <a:avLst/>
              </a:prstGeom>
              <a:blipFill>
                <a:blip r:embed="rId11"/>
                <a:stretch>
                  <a:fillRect r="-4771" b="-57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6A0A61-42AF-41C2-9B6D-139A27B0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2220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95158E-431B-4594-AC1A-73584902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 from Auxiliary Task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ABA419-944C-495C-B29B-22001B10E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3D2747-60F1-4635-8D87-761B61A19A3A}"/>
              </a:ext>
            </a:extLst>
          </p:cNvPr>
          <p:cNvSpPr/>
          <p:nvPr/>
        </p:nvSpPr>
        <p:spPr>
          <a:xfrm>
            <a:off x="7254099" y="20147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https://arxiv.org/abs/1611.05397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48624F-1F82-4F4B-8E4E-299C08FB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7280"/>
            <a:ext cx="9144000" cy="5399244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78250D-C1F2-41B0-BF6D-27925F9F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3493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C0254-516B-44DB-9660-B2A4EF95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4" name="DeepMind - Reinforcement Learning with Unsupervised Auxiliary Tasks">
            <a:hlinkClick r:id="" action="ppaction://media"/>
            <a:extLst>
              <a:ext uri="{FF2B5EF4-FFF2-40B4-BE49-F238E27FC236}">
                <a16:creationId xmlns:a16="http://schemas.microsoft.com/office/drawing/2014/main" id="{1FC537C0-8D51-40DE-8490-05B97A2CCD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4" y="1825625"/>
            <a:ext cx="7735887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004D5E1-9F50-4E44-82C3-D9BA153A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4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ãexperimentãçåçæå°çµæ">
            <a:extLst>
              <a:ext uri="{FF2B5EF4-FFF2-40B4-BE49-F238E27FC236}">
                <a16:creationId xmlns:a16="http://schemas.microsoft.com/office/drawing/2014/main" id="{A0126A50-A0F4-4597-9361-C42BC48E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91" y="1923723"/>
            <a:ext cx="1989702" cy="14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7FA4AE-1806-46B6-8AD2-6CC6418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 RL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9A98CA-FD75-475C-AE4B-8633DED964D2}"/>
              </a:ext>
            </a:extLst>
          </p:cNvPr>
          <p:cNvSpPr txBox="1"/>
          <p:nvPr/>
        </p:nvSpPr>
        <p:spPr>
          <a:xfrm>
            <a:off x="2246352" y="5018862"/>
            <a:ext cx="7623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If lower agent cannot achieve the goal, the upper agent would get penalty.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9311CF-444C-43A7-8032-315F6A2DF59D}"/>
              </a:ext>
            </a:extLst>
          </p:cNvPr>
          <p:cNvSpPr txBox="1"/>
          <p:nvPr/>
        </p:nvSpPr>
        <p:spPr>
          <a:xfrm>
            <a:off x="2246352" y="5846544"/>
            <a:ext cx="7805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If an agent get to the wrong goal, assume the original goal is the wrong one.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C47364-FD6D-4E79-B282-5DB86AC8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29" y="2045284"/>
            <a:ext cx="1446414" cy="12707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69B515-4C3B-435A-BC91-E6B952F1D8DE}"/>
              </a:ext>
            </a:extLst>
          </p:cNvPr>
          <p:cNvSpPr/>
          <p:nvPr/>
        </p:nvSpPr>
        <p:spPr>
          <a:xfrm>
            <a:off x="2672316" y="3729921"/>
            <a:ext cx="1329070" cy="786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7A4E71-9146-4EC2-AF17-4D458B0F6960}"/>
              </a:ext>
            </a:extLst>
          </p:cNvPr>
          <p:cNvSpPr/>
          <p:nvPr/>
        </p:nvSpPr>
        <p:spPr>
          <a:xfrm>
            <a:off x="5494374" y="3731474"/>
            <a:ext cx="1329070" cy="7868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F3521E-45DD-400B-8F30-CEF3AAC0C8F9}"/>
              </a:ext>
            </a:extLst>
          </p:cNvPr>
          <p:cNvSpPr txBox="1"/>
          <p:nvPr/>
        </p:nvSpPr>
        <p:spPr>
          <a:xfrm>
            <a:off x="7839076" y="442289"/>
            <a:ext cx="266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下面這個例子純屬虛構，跟真實的狀況完全不同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3F7A5A-8A7B-4132-9493-116EC7AB0067}"/>
              </a:ext>
            </a:extLst>
          </p:cNvPr>
          <p:cNvSpPr/>
          <p:nvPr/>
        </p:nvSpPr>
        <p:spPr>
          <a:xfrm>
            <a:off x="8316432" y="3731474"/>
            <a:ext cx="1329070" cy="7868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菸酒生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6AC4A1EF-C92D-4D76-A4C0-0621BCD506E9}"/>
              </a:ext>
            </a:extLst>
          </p:cNvPr>
          <p:cNvSpPr/>
          <p:nvPr/>
        </p:nvSpPr>
        <p:spPr>
          <a:xfrm rot="18891094">
            <a:off x="3786998" y="3227824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CC1C728-D03A-4B7D-B33A-8D3FFC3A5896}"/>
              </a:ext>
            </a:extLst>
          </p:cNvPr>
          <p:cNvSpPr/>
          <p:nvPr/>
        </p:nvSpPr>
        <p:spPr>
          <a:xfrm rot="2032825">
            <a:off x="5292712" y="3279091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E37DE0-3823-48C2-9268-1D7C9D668A36}"/>
              </a:ext>
            </a:extLst>
          </p:cNvPr>
          <p:cNvSpPr txBox="1"/>
          <p:nvPr/>
        </p:nvSpPr>
        <p:spPr>
          <a:xfrm>
            <a:off x="2319928" y="4495951"/>
            <a:ext cx="20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provide goal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722C3E-22BD-43B1-8814-74EA13DCCBF4}"/>
              </a:ext>
            </a:extLst>
          </p:cNvPr>
          <p:cNvSpPr txBox="1"/>
          <p:nvPr/>
        </p:nvSpPr>
        <p:spPr>
          <a:xfrm>
            <a:off x="5025715" y="4460005"/>
            <a:ext cx="226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provide </a:t>
            </a:r>
            <a:r>
              <a:rPr lang="en-US" altLang="zh-TW" sz="2400" dirty="0" err="1"/>
              <a:t>subgoal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9CA61A-ADF6-44B3-8D90-8712628331B0}"/>
              </a:ext>
            </a:extLst>
          </p:cNvPr>
          <p:cNvSpPr txBox="1"/>
          <p:nvPr/>
        </p:nvSpPr>
        <p:spPr>
          <a:xfrm>
            <a:off x="7886475" y="4462297"/>
            <a:ext cx="226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C126D3DB-1747-4C82-877E-51FEDF1A459D}"/>
              </a:ext>
            </a:extLst>
          </p:cNvPr>
          <p:cNvSpPr/>
          <p:nvPr/>
        </p:nvSpPr>
        <p:spPr>
          <a:xfrm rot="18891094">
            <a:off x="6675637" y="3293364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D25B8276-5E40-4A8C-B84E-2D260165B896}"/>
              </a:ext>
            </a:extLst>
          </p:cNvPr>
          <p:cNvSpPr/>
          <p:nvPr/>
        </p:nvSpPr>
        <p:spPr>
          <a:xfrm rot="2032825">
            <a:off x="8181351" y="3344631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ãyoutuberãçåçæå°çµæ">
            <a:extLst>
              <a:ext uri="{FF2B5EF4-FFF2-40B4-BE49-F238E27FC236}">
                <a16:creationId xmlns:a16="http://schemas.microsoft.com/office/drawing/2014/main" id="{3A08EF4A-0F2D-45CA-9622-C14B04B1F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91" y="1256844"/>
            <a:ext cx="2069922" cy="10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69DD28C-C32C-494E-8D69-359972D95930}"/>
              </a:ext>
            </a:extLst>
          </p:cNvPr>
          <p:cNvCxnSpPr>
            <a:stCxn id="10" idx="0"/>
          </p:cNvCxnSpPr>
          <p:nvPr/>
        </p:nvCxnSpPr>
        <p:spPr>
          <a:xfrm flipV="1">
            <a:off x="6158909" y="2307252"/>
            <a:ext cx="298598" cy="14242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ãyoutuberãçåçæå°çµæ">
            <a:extLst>
              <a:ext uri="{FF2B5EF4-FFF2-40B4-BE49-F238E27FC236}">
                <a16:creationId xmlns:a16="http://schemas.microsoft.com/office/drawing/2014/main" id="{7D8D66AF-DD48-4170-B6AB-F0C305DA3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81" y="2162186"/>
            <a:ext cx="2069922" cy="10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A4E82F1-D5B0-4901-8BB9-AFE18C591B2C}"/>
              </a:ext>
            </a:extLst>
          </p:cNvPr>
          <p:cNvSpPr/>
          <p:nvPr/>
        </p:nvSpPr>
        <p:spPr>
          <a:xfrm>
            <a:off x="7214747" y="625870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https://arxiv.org/abs/1805.08180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68EC357-5ABA-4CBB-9128-6A6F6E0B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13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10" grpId="0" animBg="1"/>
      <p:bldP spid="12" grpId="0" animBg="1"/>
      <p:bldP spid="9" grpId="0" animBg="1"/>
      <p:bldP spid="14" grpId="0" animBg="1"/>
      <p:bldP spid="13" grpId="0"/>
      <p:bldP spid="16" grpId="0"/>
      <p:bldP spid="17" grpId="0"/>
      <p:bldP spid="20" grpId="0" animBg="1"/>
      <p:bldP spid="2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DC3DD-1D92-49C6-85B2-56898E83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8953DB-BF56-46D2-8CAE-88E21ADDF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96FAF2-D3AA-4340-9F26-8E8DA180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08719"/>
            <a:ext cx="9144000" cy="40849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E4678E-EC1C-40B2-BDC4-5DBCAC5B1E7B}"/>
              </a:ext>
            </a:extLst>
          </p:cNvPr>
          <p:cNvSpPr/>
          <p:nvPr/>
        </p:nvSpPr>
        <p:spPr>
          <a:xfrm>
            <a:off x="7214747" y="625870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https://arxiv.org/abs/1805.08180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86CC60-1312-4E0F-B465-71C9A1EA0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758" y="156397"/>
            <a:ext cx="5498220" cy="2070577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2F3ADF-C357-4BAC-8D1B-7D1F646F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18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Does RL Relate to Other ML Problems?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690412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sz="2800" b="1" dirty="0"/>
              <a:t>From supervised learning </a:t>
            </a:r>
          </a:p>
          <a:p>
            <a:pPr lvl="1"/>
            <a:r>
              <a:rPr lang="en-US" altLang="zh-TW" sz="2600" dirty="0"/>
              <a:t>Collecting (observation, action) pairs</a:t>
            </a:r>
          </a:p>
          <a:p>
            <a:pPr lvl="1"/>
            <a:r>
              <a:rPr lang="en-US" altLang="zh-TW" sz="2800" dirty="0">
                <a:sym typeface="Symbol" panose="05050102010706020507" pitchFamily="18" charset="2"/>
              </a:rPr>
              <a:t>Minimize the loss</a:t>
            </a:r>
            <a:endParaRPr lang="en-US" altLang="zh-TW" sz="3200" b="1" dirty="0"/>
          </a:p>
          <a:p>
            <a:pPr>
              <a:lnSpc>
                <a:spcPct val="100000"/>
              </a:lnSpc>
            </a:pPr>
            <a:r>
              <a:rPr lang="en-US" altLang="zh-TW" sz="2600" b="1" dirty="0"/>
              <a:t>Contextual bandits</a:t>
            </a:r>
            <a:endParaRPr lang="en-US" altLang="zh-TW" sz="2600" dirty="0">
              <a:sym typeface="Symbol" panose="05050102010706020507" pitchFamily="18" charset="2"/>
            </a:endParaRPr>
          </a:p>
          <a:p>
            <a:pPr lvl="1"/>
            <a:r>
              <a:rPr lang="en-US" altLang="zh-TW" sz="2600" dirty="0"/>
              <a:t>You don’t have full access to the function you’re trying to optimize</a:t>
            </a:r>
          </a:p>
          <a:p>
            <a:pPr lvl="2"/>
            <a:r>
              <a:rPr lang="en-US" altLang="zh-TW" sz="2400" dirty="0">
                <a:sym typeface="Symbol" panose="05050102010706020507" pitchFamily="18" charset="2"/>
              </a:rPr>
              <a:t>You must query it through interaction</a:t>
            </a:r>
          </a:p>
          <a:p>
            <a:pPr lvl="2"/>
            <a:r>
              <a:rPr lang="en-US" altLang="zh-TW" sz="2400" dirty="0">
                <a:sym typeface="Symbol" panose="05050102010706020507" pitchFamily="18" charset="2"/>
              </a:rPr>
              <a:t>The system only gives you </a:t>
            </a:r>
            <a:r>
              <a:rPr lang="en-US" altLang="zh-TW" sz="2400" dirty="0">
                <a:solidFill>
                  <a:srgbClr val="FF0000"/>
                </a:solidFill>
                <a:sym typeface="Symbol" panose="05050102010706020507" pitchFamily="18" charset="2"/>
              </a:rPr>
              <a:t>reward</a:t>
            </a:r>
            <a:r>
              <a:rPr lang="en-US" altLang="zh-TW" sz="2400" dirty="0">
                <a:sym typeface="Symbol" panose="05050102010706020507" pitchFamily="18" charset="2"/>
              </a:rPr>
              <a:t> (instead of corresponding action labels)</a:t>
            </a:r>
          </a:p>
          <a:p>
            <a:pPr>
              <a:lnSpc>
                <a:spcPct val="100000"/>
              </a:lnSpc>
            </a:pPr>
            <a:r>
              <a:rPr lang="en-US" altLang="zh-TW" sz="2800" b="1" dirty="0"/>
              <a:t>Reinforcement learning </a:t>
            </a:r>
            <a:endParaRPr lang="en-US" altLang="zh-TW" sz="2800" dirty="0">
              <a:sym typeface="Symbol" panose="05050102010706020507" pitchFamily="18" charset="2"/>
            </a:endParaRPr>
          </a:p>
          <a:p>
            <a:pPr lvl="1"/>
            <a:r>
              <a:rPr lang="en-US" altLang="zh-TW" sz="2600" dirty="0">
                <a:sym typeface="Symbol" panose="05050102010706020507" pitchFamily="18" charset="2"/>
              </a:rPr>
              <a:t>Interacting with a </a:t>
            </a:r>
            <a:r>
              <a:rPr lang="en-US" altLang="zh-TW" sz="2600" dirty="0" err="1">
                <a:sym typeface="Symbol" panose="05050102010706020507" pitchFamily="18" charset="2"/>
              </a:rPr>
              <a:t>stateful</a:t>
            </a:r>
            <a:r>
              <a:rPr lang="en-US" altLang="zh-TW" sz="2600" dirty="0">
                <a:sym typeface="Symbol" panose="05050102010706020507" pitchFamily="18" charset="2"/>
              </a:rPr>
              <a:t> world: state </a:t>
            </a:r>
            <a:r>
              <a:rPr lang="en-US" altLang="zh-TW" sz="2600" dirty="0" err="1">
                <a:sym typeface="Symbol" panose="05050102010706020507" pitchFamily="18" charset="2"/>
              </a:rPr>
              <a:t>x</a:t>
            </a:r>
            <a:r>
              <a:rPr lang="en-US" altLang="zh-TW" sz="2600" baseline="-25000" dirty="0" err="1">
                <a:sym typeface="Symbol" panose="05050102010706020507" pitchFamily="18" charset="2"/>
              </a:rPr>
              <a:t>t</a:t>
            </a:r>
            <a:r>
              <a:rPr lang="en-US" altLang="zh-TW" sz="2600" dirty="0">
                <a:sym typeface="Symbol" panose="05050102010706020507" pitchFamily="18" charset="2"/>
              </a:rPr>
              <a:t> depends on your previous actions</a:t>
            </a:r>
          </a:p>
          <a:p>
            <a:pPr lvl="1">
              <a:lnSpc>
                <a:spcPct val="100000"/>
              </a:lnSpc>
            </a:pPr>
            <a:endParaRPr lang="en-US" altLang="zh-TW" sz="2600" dirty="0"/>
          </a:p>
        </p:txBody>
      </p:sp>
      <p:sp>
        <p:nvSpPr>
          <p:cNvPr id="6" name="弧形向右箭號 5"/>
          <p:cNvSpPr/>
          <p:nvPr/>
        </p:nvSpPr>
        <p:spPr>
          <a:xfrm>
            <a:off x="397887" y="2420471"/>
            <a:ext cx="425824" cy="11116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弧形向右箭號 6"/>
          <p:cNvSpPr/>
          <p:nvPr/>
        </p:nvSpPr>
        <p:spPr>
          <a:xfrm>
            <a:off x="391522" y="4032647"/>
            <a:ext cx="425824" cy="11116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61301" y="2032889"/>
            <a:ext cx="3290799" cy="1200329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TW" sz="2400" dirty="0">
                <a:latin typeface="Calibri" charset="0"/>
              </a:rPr>
              <a:t> </a:t>
            </a:r>
            <a:r>
              <a:rPr lang="en-US" altLang="zh-TW" sz="2400" dirty="0" err="1">
                <a:latin typeface="Calibri" charset="0"/>
              </a:rPr>
              <a:t>i.i.d</a:t>
            </a:r>
            <a:r>
              <a:rPr lang="en-US" altLang="zh-TW" sz="2400" dirty="0">
                <a:latin typeface="Calibri" charset="0"/>
              </a:rPr>
              <a:t>. data </a:t>
            </a:r>
            <a:endParaRPr lang="en-US" altLang="zh-TW" sz="2400" dirty="0">
              <a:latin typeface="ArialMT" charset="0"/>
            </a:endParaRPr>
          </a:p>
          <a:p>
            <a:pPr>
              <a:buFont typeface="Arial" charset="0"/>
              <a:buChar char="•"/>
            </a:pPr>
            <a:r>
              <a:rPr lang="en-US" altLang="zh-TW" sz="2400" dirty="0">
                <a:latin typeface="Calibri" charset="0"/>
              </a:rPr>
              <a:t> known ground truth outputs in training </a:t>
            </a:r>
            <a:endParaRPr lang="en-US" altLang="zh-TW" sz="2400" dirty="0">
              <a:latin typeface="ArialMT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BE7501-E8BF-49B6-87EE-F056B340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3932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7219F-5CCB-4BEB-94E8-2E8D772A1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175BC2-8C1D-446F-91A8-97A59DA55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00FF"/>
                </a:solidFill>
              </a:rPr>
              <a:t>Curriculum Learning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64071D-1F04-4A1B-8361-B56E6434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1055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276FA-EA9B-4A39-B34A-B5FB0A64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Curriculum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481D7B-DC12-42C1-86C4-B1F04E17F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Starting from simple training examples, and then becoming harder and harder.</a:t>
            </a:r>
            <a:endParaRPr lang="zh-TW" altLang="en-US" dirty="0"/>
          </a:p>
        </p:txBody>
      </p:sp>
      <p:pic>
        <p:nvPicPr>
          <p:cNvPr id="2052" name="Picture 4" descr="http://bair.berkeley.edu/static/blog/reverse_curriculum/ring_curr1.gif">
            <a:extLst>
              <a:ext uri="{FF2B5EF4-FFF2-40B4-BE49-F238E27FC236}">
                <a16:creationId xmlns:a16="http://schemas.microsoft.com/office/drawing/2014/main" id="{AB06860B-FAB6-4FF4-9145-F658864CDF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793" y="4122601"/>
            <a:ext cx="2937284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air.berkeley.edu/static/blog/reverse_curriculum/ring_curr2.gif">
            <a:extLst>
              <a:ext uri="{FF2B5EF4-FFF2-40B4-BE49-F238E27FC236}">
                <a16:creationId xmlns:a16="http://schemas.microsoft.com/office/drawing/2014/main" id="{E57179AD-356A-472E-90DE-9F3E68CE47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493" y="4147207"/>
            <a:ext cx="3040286" cy="197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air.berkeley.edu/static/blog/reverse_curriculum/ring_curr3.gif">
            <a:extLst>
              <a:ext uri="{FF2B5EF4-FFF2-40B4-BE49-F238E27FC236}">
                <a16:creationId xmlns:a16="http://schemas.microsoft.com/office/drawing/2014/main" id="{172D4A75-2031-4028-9F9D-44D9CB209F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925" y="3936523"/>
            <a:ext cx="2538482" cy="22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654F02-27B2-4AA9-8E36-1DBC68361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930944"/>
            <a:ext cx="9144000" cy="12039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EF6A8BD-04A8-44AB-A169-FAEC65C6BA71}"/>
              </a:ext>
            </a:extLst>
          </p:cNvPr>
          <p:cNvSpPr txBox="1"/>
          <p:nvPr/>
        </p:nvSpPr>
        <p:spPr>
          <a:xfrm>
            <a:off x="1747284" y="2582933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 err="1"/>
              <a:t>VizDoom</a:t>
            </a:r>
            <a:endParaRPr lang="zh-TW" altLang="en-US" sz="2400" b="1" i="1" u="sng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B92978-7314-4A28-9AEC-ED530C56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1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8F33C-61D8-4D07-8033-CFCC89B9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Reverse Curriculum Generation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781E102-D927-46BE-BA12-68C44A3B83EB}"/>
              </a:ext>
            </a:extLst>
          </p:cNvPr>
          <p:cNvSpPr/>
          <p:nvPr/>
        </p:nvSpPr>
        <p:spPr>
          <a:xfrm>
            <a:off x="5734492" y="3040911"/>
            <a:ext cx="212651" cy="21265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F5AF25-BCF6-49E9-AA00-DB260274CBA4}"/>
                  </a:ext>
                </a:extLst>
              </p:cNvPr>
              <p:cNvSpPr txBox="1"/>
              <p:nvPr/>
            </p:nvSpPr>
            <p:spPr>
              <a:xfrm>
                <a:off x="6053470" y="2947533"/>
                <a:ext cx="35060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F5AF25-BCF6-49E9-AA00-DB260274C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blipFill>
                <a:blip r:embed="rId3"/>
                <a:stretch>
                  <a:fillRect l="-10345" r="-8621" b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>
            <a:extLst>
              <a:ext uri="{FF2B5EF4-FFF2-40B4-BE49-F238E27FC236}">
                <a16:creationId xmlns:a16="http://schemas.microsoft.com/office/drawing/2014/main" id="{D30214A9-E886-4BC4-9FC9-9CCA36CF1327}"/>
              </a:ext>
            </a:extLst>
          </p:cNvPr>
          <p:cNvSpPr/>
          <p:nvPr/>
        </p:nvSpPr>
        <p:spPr>
          <a:xfrm>
            <a:off x="4993757" y="2608520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B741E8E-74E8-434C-86D7-7F13BDA296DB}"/>
              </a:ext>
            </a:extLst>
          </p:cNvPr>
          <p:cNvSpPr/>
          <p:nvPr/>
        </p:nvSpPr>
        <p:spPr>
          <a:xfrm>
            <a:off x="6053204" y="2376430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048BBE6-86D3-4D0D-86CD-7DA2CF1C807B}"/>
              </a:ext>
            </a:extLst>
          </p:cNvPr>
          <p:cNvSpPr/>
          <p:nvPr/>
        </p:nvSpPr>
        <p:spPr>
          <a:xfrm>
            <a:off x="4295552" y="3253562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135998A-AF29-4958-9763-810E713B6CB3}"/>
              </a:ext>
            </a:extLst>
          </p:cNvPr>
          <p:cNvSpPr/>
          <p:nvPr/>
        </p:nvSpPr>
        <p:spPr>
          <a:xfrm>
            <a:off x="7949346" y="334570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0B9047F-5EC1-463D-BE71-6DCBC194BC1E}"/>
              </a:ext>
            </a:extLst>
          </p:cNvPr>
          <p:cNvSpPr/>
          <p:nvPr/>
        </p:nvSpPr>
        <p:spPr>
          <a:xfrm>
            <a:off x="5812203" y="3817085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1B0BE13-195E-4332-BA5E-310C7567218D}"/>
                  </a:ext>
                </a:extLst>
              </p:cNvPr>
              <p:cNvSpPr txBox="1"/>
              <p:nvPr/>
            </p:nvSpPr>
            <p:spPr>
              <a:xfrm>
                <a:off x="2752060" y="4816433"/>
                <a:ext cx="3200400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Given a goal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1B0BE13-195E-4332-BA5E-310C7567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60" y="4816433"/>
                <a:ext cx="3200400" cy="491738"/>
              </a:xfrm>
              <a:prstGeom prst="rect">
                <a:avLst/>
              </a:prstGeom>
              <a:blipFill>
                <a:blip r:embed="rId4"/>
                <a:stretch>
                  <a:fillRect l="-2476" t="-8642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F989288-1397-4B00-9069-1EBD2C2A6FB8}"/>
                  </a:ext>
                </a:extLst>
              </p:cNvPr>
              <p:cNvSpPr txBox="1"/>
              <p:nvPr/>
            </p:nvSpPr>
            <p:spPr>
              <a:xfrm>
                <a:off x="2762693" y="5344398"/>
                <a:ext cx="666661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Sample some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“close”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F989288-1397-4B00-9069-1EBD2C2A6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93" y="5344398"/>
                <a:ext cx="6666614" cy="491738"/>
              </a:xfrm>
              <a:prstGeom prst="rect">
                <a:avLst/>
              </a:prstGeom>
              <a:blipFill>
                <a:blip r:embed="rId5"/>
                <a:stretch>
                  <a:fillRect l="-1188" t="-8750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C74D6C7-7D1D-440F-B753-46298F5AED5C}"/>
                  </a:ext>
                </a:extLst>
              </p:cNvPr>
              <p:cNvSpPr txBox="1"/>
              <p:nvPr/>
            </p:nvSpPr>
            <p:spPr>
              <a:xfrm>
                <a:off x="2762693" y="5878346"/>
                <a:ext cx="7107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Start from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each trajectory has reward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C74D6C7-7D1D-440F-B753-46298F5AE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92" y="5878345"/>
                <a:ext cx="7107865" cy="461665"/>
              </a:xfrm>
              <a:prstGeom prst="rect">
                <a:avLst/>
              </a:prstGeom>
              <a:blipFill>
                <a:blip r:embed="rId6"/>
                <a:stretch>
                  <a:fillRect l="-111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715B569-6ACC-4E98-A1E0-BB01ED6D8FB9}"/>
                  </a:ext>
                </a:extLst>
              </p:cNvPr>
              <p:cNvSpPr/>
              <p:nvPr/>
            </p:nvSpPr>
            <p:spPr>
              <a:xfrm>
                <a:off x="3923441" y="3147235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715B569-6ACC-4E98-A1E0-BB01ED6D8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05954E51-00B9-4954-8939-0F2BE0062BEE}"/>
              </a:ext>
            </a:extLst>
          </p:cNvPr>
          <p:cNvSpPr/>
          <p:nvPr/>
        </p:nvSpPr>
        <p:spPr>
          <a:xfrm>
            <a:off x="5925730" y="2636874"/>
            <a:ext cx="202168" cy="414670"/>
          </a:xfrm>
          <a:custGeom>
            <a:avLst/>
            <a:gdLst>
              <a:gd name="connsiteX0" fmla="*/ 202168 w 202168"/>
              <a:gd name="connsiteY0" fmla="*/ 0 h 414670"/>
              <a:gd name="connsiteX1" fmla="*/ 180903 w 202168"/>
              <a:gd name="connsiteY1" fmla="*/ 223284 h 414670"/>
              <a:gd name="connsiteX2" fmla="*/ 170270 w 202168"/>
              <a:gd name="connsiteY2" fmla="*/ 255182 h 414670"/>
              <a:gd name="connsiteX3" fmla="*/ 106475 w 202168"/>
              <a:gd name="connsiteY3" fmla="*/ 287079 h 414670"/>
              <a:gd name="connsiteX4" fmla="*/ 85210 w 202168"/>
              <a:gd name="connsiteY4" fmla="*/ 308345 h 414670"/>
              <a:gd name="connsiteX5" fmla="*/ 53312 w 202168"/>
              <a:gd name="connsiteY5" fmla="*/ 318977 h 414670"/>
              <a:gd name="connsiteX6" fmla="*/ 10782 w 202168"/>
              <a:gd name="connsiteY6" fmla="*/ 361507 h 414670"/>
              <a:gd name="connsiteX7" fmla="*/ 149 w 202168"/>
              <a:gd name="connsiteY7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68" h="414670">
                <a:moveTo>
                  <a:pt x="202168" y="0"/>
                </a:moveTo>
                <a:cubicBezTo>
                  <a:pt x="198166" y="52019"/>
                  <a:pt x="191811" y="163291"/>
                  <a:pt x="180903" y="223284"/>
                </a:cubicBezTo>
                <a:cubicBezTo>
                  <a:pt x="178898" y="234311"/>
                  <a:pt x="177272" y="246430"/>
                  <a:pt x="170270" y="255182"/>
                </a:cubicBezTo>
                <a:cubicBezTo>
                  <a:pt x="155280" y="273920"/>
                  <a:pt x="127488" y="280075"/>
                  <a:pt x="106475" y="287079"/>
                </a:cubicBezTo>
                <a:cubicBezTo>
                  <a:pt x="99387" y="294168"/>
                  <a:pt x="93806" y="303187"/>
                  <a:pt x="85210" y="308345"/>
                </a:cubicBezTo>
                <a:cubicBezTo>
                  <a:pt x="75599" y="314111"/>
                  <a:pt x="61237" y="311052"/>
                  <a:pt x="53312" y="318977"/>
                </a:cubicBezTo>
                <a:cubicBezTo>
                  <a:pt x="-3396" y="375684"/>
                  <a:pt x="95841" y="333155"/>
                  <a:pt x="10782" y="361507"/>
                </a:cubicBezTo>
                <a:cubicBezTo>
                  <a:pt x="-2093" y="400130"/>
                  <a:pt x="149" y="382197"/>
                  <a:pt x="149" y="41467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37AE87B1-F679-49B7-8B58-5CB87AE1FEDF}"/>
              </a:ext>
            </a:extLst>
          </p:cNvPr>
          <p:cNvSpPr/>
          <p:nvPr/>
        </p:nvSpPr>
        <p:spPr>
          <a:xfrm>
            <a:off x="5553408" y="3221666"/>
            <a:ext cx="393736" cy="659219"/>
          </a:xfrm>
          <a:custGeom>
            <a:avLst/>
            <a:gdLst>
              <a:gd name="connsiteX0" fmla="*/ 393736 w 393736"/>
              <a:gd name="connsiteY0" fmla="*/ 659219 h 659219"/>
              <a:gd name="connsiteX1" fmla="*/ 255513 w 393736"/>
              <a:gd name="connsiteY1" fmla="*/ 606056 h 659219"/>
              <a:gd name="connsiteX2" fmla="*/ 223615 w 393736"/>
              <a:gd name="connsiteY2" fmla="*/ 584791 h 659219"/>
              <a:gd name="connsiteX3" fmla="*/ 191718 w 393736"/>
              <a:gd name="connsiteY3" fmla="*/ 574158 h 659219"/>
              <a:gd name="connsiteX4" fmla="*/ 96025 w 393736"/>
              <a:gd name="connsiteY4" fmla="*/ 520995 h 659219"/>
              <a:gd name="connsiteX5" fmla="*/ 74759 w 393736"/>
              <a:gd name="connsiteY5" fmla="*/ 499730 h 659219"/>
              <a:gd name="connsiteX6" fmla="*/ 10964 w 393736"/>
              <a:gd name="connsiteY6" fmla="*/ 478465 h 659219"/>
              <a:gd name="connsiteX7" fmla="*/ 332 w 393736"/>
              <a:gd name="connsiteY7" fmla="*/ 446568 h 659219"/>
              <a:gd name="connsiteX8" fmla="*/ 53494 w 393736"/>
              <a:gd name="connsiteY8" fmla="*/ 404037 h 659219"/>
              <a:gd name="connsiteX9" fmla="*/ 74759 w 393736"/>
              <a:gd name="connsiteY9" fmla="*/ 329609 h 659219"/>
              <a:gd name="connsiteX10" fmla="*/ 85392 w 393736"/>
              <a:gd name="connsiteY10" fmla="*/ 297712 h 659219"/>
              <a:gd name="connsiteX11" fmla="*/ 117290 w 393736"/>
              <a:gd name="connsiteY11" fmla="*/ 159488 h 659219"/>
              <a:gd name="connsiteX12" fmla="*/ 138555 w 393736"/>
              <a:gd name="connsiteY12" fmla="*/ 85061 h 659219"/>
              <a:gd name="connsiteX13" fmla="*/ 159820 w 393736"/>
              <a:gd name="connsiteY13" fmla="*/ 63795 h 659219"/>
              <a:gd name="connsiteX14" fmla="*/ 181085 w 393736"/>
              <a:gd name="connsiteY14" fmla="*/ 31898 h 659219"/>
              <a:gd name="connsiteX15" fmla="*/ 234248 w 393736"/>
              <a:gd name="connsiteY15" fmla="*/ 0 h 65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3736" h="659219">
                <a:moveTo>
                  <a:pt x="393736" y="659219"/>
                </a:moveTo>
                <a:cubicBezTo>
                  <a:pt x="277005" y="612525"/>
                  <a:pt x="323624" y="628758"/>
                  <a:pt x="255513" y="606056"/>
                </a:cubicBezTo>
                <a:cubicBezTo>
                  <a:pt x="244880" y="598968"/>
                  <a:pt x="235045" y="590506"/>
                  <a:pt x="223615" y="584791"/>
                </a:cubicBezTo>
                <a:cubicBezTo>
                  <a:pt x="213591" y="579779"/>
                  <a:pt x="201515" y="579601"/>
                  <a:pt x="191718" y="574158"/>
                </a:cubicBezTo>
                <a:cubicBezTo>
                  <a:pt x="82037" y="513224"/>
                  <a:pt x="168200" y="545055"/>
                  <a:pt x="96025" y="520995"/>
                </a:cubicBezTo>
                <a:cubicBezTo>
                  <a:pt x="88936" y="513907"/>
                  <a:pt x="83725" y="504213"/>
                  <a:pt x="74759" y="499730"/>
                </a:cubicBezTo>
                <a:cubicBezTo>
                  <a:pt x="54710" y="489706"/>
                  <a:pt x="10964" y="478465"/>
                  <a:pt x="10964" y="478465"/>
                </a:cubicBezTo>
                <a:cubicBezTo>
                  <a:pt x="7420" y="467833"/>
                  <a:pt x="-1866" y="457558"/>
                  <a:pt x="332" y="446568"/>
                </a:cubicBezTo>
                <a:cubicBezTo>
                  <a:pt x="2663" y="434913"/>
                  <a:pt x="48909" y="407094"/>
                  <a:pt x="53494" y="404037"/>
                </a:cubicBezTo>
                <a:cubicBezTo>
                  <a:pt x="78988" y="327560"/>
                  <a:pt x="48058" y="423064"/>
                  <a:pt x="74759" y="329609"/>
                </a:cubicBezTo>
                <a:cubicBezTo>
                  <a:pt x="77838" y="318833"/>
                  <a:pt x="82313" y="308488"/>
                  <a:pt x="85392" y="297712"/>
                </a:cubicBezTo>
                <a:cubicBezTo>
                  <a:pt x="95004" y="264073"/>
                  <a:pt x="112861" y="178680"/>
                  <a:pt x="117290" y="159488"/>
                </a:cubicBezTo>
                <a:cubicBezTo>
                  <a:pt x="119029" y="151952"/>
                  <a:pt x="132206" y="95643"/>
                  <a:pt x="138555" y="85061"/>
                </a:cubicBezTo>
                <a:cubicBezTo>
                  <a:pt x="143713" y="76465"/>
                  <a:pt x="153558" y="71623"/>
                  <a:pt x="159820" y="63795"/>
                </a:cubicBezTo>
                <a:cubicBezTo>
                  <a:pt x="167803" y="53817"/>
                  <a:pt x="169990" y="38238"/>
                  <a:pt x="181085" y="31898"/>
                </a:cubicBezTo>
                <a:cubicBezTo>
                  <a:pt x="241199" y="-2452"/>
                  <a:pt x="234248" y="48094"/>
                  <a:pt x="234248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AF46D6CB-71C6-4BF3-B939-3AE1DF7F637B}"/>
              </a:ext>
            </a:extLst>
          </p:cNvPr>
          <p:cNvSpPr/>
          <p:nvPr/>
        </p:nvSpPr>
        <p:spPr>
          <a:xfrm>
            <a:off x="5903674" y="3253563"/>
            <a:ext cx="2106186" cy="499730"/>
          </a:xfrm>
          <a:custGeom>
            <a:avLst/>
            <a:gdLst>
              <a:gd name="connsiteX0" fmla="*/ 2106186 w 2106186"/>
              <a:gd name="connsiteY0" fmla="*/ 287079 h 499730"/>
              <a:gd name="connsiteX1" fmla="*/ 1957331 w 2106186"/>
              <a:gd name="connsiteY1" fmla="*/ 308344 h 499730"/>
              <a:gd name="connsiteX2" fmla="*/ 1882903 w 2106186"/>
              <a:gd name="connsiteY2" fmla="*/ 340242 h 499730"/>
              <a:gd name="connsiteX3" fmla="*/ 1840373 w 2106186"/>
              <a:gd name="connsiteY3" fmla="*/ 350874 h 499730"/>
              <a:gd name="connsiteX4" fmla="*/ 1776577 w 2106186"/>
              <a:gd name="connsiteY4" fmla="*/ 382772 h 499730"/>
              <a:gd name="connsiteX5" fmla="*/ 1734047 w 2106186"/>
              <a:gd name="connsiteY5" fmla="*/ 404037 h 499730"/>
              <a:gd name="connsiteX6" fmla="*/ 1627721 w 2106186"/>
              <a:gd name="connsiteY6" fmla="*/ 435935 h 499730"/>
              <a:gd name="connsiteX7" fmla="*/ 1532028 w 2106186"/>
              <a:gd name="connsiteY7" fmla="*/ 446567 h 499730"/>
              <a:gd name="connsiteX8" fmla="*/ 1489498 w 2106186"/>
              <a:gd name="connsiteY8" fmla="*/ 467832 h 499730"/>
              <a:gd name="connsiteX9" fmla="*/ 1436335 w 2106186"/>
              <a:gd name="connsiteY9" fmla="*/ 478465 h 499730"/>
              <a:gd name="connsiteX10" fmla="*/ 1127991 w 2106186"/>
              <a:gd name="connsiteY10" fmla="*/ 499730 h 499730"/>
              <a:gd name="connsiteX11" fmla="*/ 777117 w 2106186"/>
              <a:gd name="connsiteY11" fmla="*/ 489097 h 499730"/>
              <a:gd name="connsiteX12" fmla="*/ 755852 w 2106186"/>
              <a:gd name="connsiteY12" fmla="*/ 457200 h 499730"/>
              <a:gd name="connsiteX13" fmla="*/ 702689 w 2106186"/>
              <a:gd name="connsiteY13" fmla="*/ 446567 h 499730"/>
              <a:gd name="connsiteX14" fmla="*/ 628261 w 2106186"/>
              <a:gd name="connsiteY14" fmla="*/ 435935 h 499730"/>
              <a:gd name="connsiteX15" fmla="*/ 564466 w 2106186"/>
              <a:gd name="connsiteY15" fmla="*/ 414670 h 499730"/>
              <a:gd name="connsiteX16" fmla="*/ 532568 w 2106186"/>
              <a:gd name="connsiteY16" fmla="*/ 404037 h 499730"/>
              <a:gd name="connsiteX17" fmla="*/ 468773 w 2106186"/>
              <a:gd name="connsiteY17" fmla="*/ 361507 h 499730"/>
              <a:gd name="connsiteX18" fmla="*/ 394345 w 2106186"/>
              <a:gd name="connsiteY18" fmla="*/ 340242 h 499730"/>
              <a:gd name="connsiteX19" fmla="*/ 330549 w 2106186"/>
              <a:gd name="connsiteY19" fmla="*/ 308344 h 499730"/>
              <a:gd name="connsiteX20" fmla="*/ 298652 w 2106186"/>
              <a:gd name="connsiteY20" fmla="*/ 287079 h 499730"/>
              <a:gd name="connsiteX21" fmla="*/ 266754 w 2106186"/>
              <a:gd name="connsiteY21" fmla="*/ 276446 h 499730"/>
              <a:gd name="connsiteX22" fmla="*/ 181693 w 2106186"/>
              <a:gd name="connsiteY22" fmla="*/ 255181 h 499730"/>
              <a:gd name="connsiteX23" fmla="*/ 96633 w 2106186"/>
              <a:gd name="connsiteY23" fmla="*/ 223284 h 499730"/>
              <a:gd name="connsiteX24" fmla="*/ 75368 w 2106186"/>
              <a:gd name="connsiteY24" fmla="*/ 202018 h 499730"/>
              <a:gd name="connsiteX25" fmla="*/ 43470 w 2106186"/>
              <a:gd name="connsiteY25" fmla="*/ 191386 h 499730"/>
              <a:gd name="connsiteX26" fmla="*/ 22205 w 2106186"/>
              <a:gd name="connsiteY26" fmla="*/ 159488 h 499730"/>
              <a:gd name="connsiteX27" fmla="*/ 940 w 2106186"/>
              <a:gd name="connsiteY27" fmla="*/ 95693 h 499730"/>
              <a:gd name="connsiteX28" fmla="*/ 11573 w 2106186"/>
              <a:gd name="connsiteY28" fmla="*/ 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06186" h="499730">
                <a:moveTo>
                  <a:pt x="2106186" y="287079"/>
                </a:moveTo>
                <a:cubicBezTo>
                  <a:pt x="2046634" y="293696"/>
                  <a:pt x="2011499" y="294801"/>
                  <a:pt x="1957331" y="308344"/>
                </a:cubicBezTo>
                <a:cubicBezTo>
                  <a:pt x="1904521" y="321547"/>
                  <a:pt x="1943767" y="317418"/>
                  <a:pt x="1882903" y="340242"/>
                </a:cubicBezTo>
                <a:cubicBezTo>
                  <a:pt x="1869220" y="345373"/>
                  <a:pt x="1854550" y="347330"/>
                  <a:pt x="1840373" y="350874"/>
                </a:cubicBezTo>
                <a:cubicBezTo>
                  <a:pt x="1779073" y="391740"/>
                  <a:pt x="1838206" y="356359"/>
                  <a:pt x="1776577" y="382772"/>
                </a:cubicBezTo>
                <a:cubicBezTo>
                  <a:pt x="1762009" y="389016"/>
                  <a:pt x="1748763" y="398150"/>
                  <a:pt x="1734047" y="404037"/>
                </a:cubicBezTo>
                <a:cubicBezTo>
                  <a:pt x="1715937" y="411281"/>
                  <a:pt x="1653176" y="432019"/>
                  <a:pt x="1627721" y="435935"/>
                </a:cubicBezTo>
                <a:cubicBezTo>
                  <a:pt x="1596000" y="440815"/>
                  <a:pt x="1563926" y="443023"/>
                  <a:pt x="1532028" y="446567"/>
                </a:cubicBezTo>
                <a:cubicBezTo>
                  <a:pt x="1517851" y="453655"/>
                  <a:pt x="1504535" y="462820"/>
                  <a:pt x="1489498" y="467832"/>
                </a:cubicBezTo>
                <a:cubicBezTo>
                  <a:pt x="1472353" y="473547"/>
                  <a:pt x="1454115" y="475232"/>
                  <a:pt x="1436335" y="478465"/>
                </a:cubicBezTo>
                <a:cubicBezTo>
                  <a:pt x="1307866" y="501823"/>
                  <a:pt x="1334242" y="490762"/>
                  <a:pt x="1127991" y="499730"/>
                </a:cubicBezTo>
                <a:cubicBezTo>
                  <a:pt x="1011033" y="496186"/>
                  <a:pt x="893372" y="502383"/>
                  <a:pt x="777117" y="489097"/>
                </a:cubicBezTo>
                <a:cubicBezTo>
                  <a:pt x="764421" y="487646"/>
                  <a:pt x="766947" y="463540"/>
                  <a:pt x="755852" y="457200"/>
                </a:cubicBezTo>
                <a:cubicBezTo>
                  <a:pt x="740161" y="448234"/>
                  <a:pt x="720515" y="449538"/>
                  <a:pt x="702689" y="446567"/>
                </a:cubicBezTo>
                <a:cubicBezTo>
                  <a:pt x="677969" y="442447"/>
                  <a:pt x="653070" y="439479"/>
                  <a:pt x="628261" y="435935"/>
                </a:cubicBezTo>
                <a:lnTo>
                  <a:pt x="564466" y="414670"/>
                </a:lnTo>
                <a:cubicBezTo>
                  <a:pt x="553833" y="411126"/>
                  <a:pt x="541893" y="410254"/>
                  <a:pt x="532568" y="404037"/>
                </a:cubicBezTo>
                <a:cubicBezTo>
                  <a:pt x="511303" y="389860"/>
                  <a:pt x="493567" y="367706"/>
                  <a:pt x="468773" y="361507"/>
                </a:cubicBezTo>
                <a:cubicBezTo>
                  <a:pt x="415369" y="348156"/>
                  <a:pt x="440105" y="355495"/>
                  <a:pt x="394345" y="340242"/>
                </a:cubicBezTo>
                <a:cubicBezTo>
                  <a:pt x="351542" y="297441"/>
                  <a:pt x="399136" y="337739"/>
                  <a:pt x="330549" y="308344"/>
                </a:cubicBezTo>
                <a:cubicBezTo>
                  <a:pt x="318804" y="303310"/>
                  <a:pt x="310081" y="292794"/>
                  <a:pt x="298652" y="287079"/>
                </a:cubicBezTo>
                <a:cubicBezTo>
                  <a:pt x="288627" y="282067"/>
                  <a:pt x="277567" y="279395"/>
                  <a:pt x="266754" y="276446"/>
                </a:cubicBezTo>
                <a:cubicBezTo>
                  <a:pt x="238558" y="268756"/>
                  <a:pt x="208829" y="266035"/>
                  <a:pt x="181693" y="255181"/>
                </a:cubicBezTo>
                <a:cubicBezTo>
                  <a:pt x="118125" y="229754"/>
                  <a:pt x="146637" y="239951"/>
                  <a:pt x="96633" y="223284"/>
                </a:cubicBezTo>
                <a:cubicBezTo>
                  <a:pt x="89545" y="216195"/>
                  <a:pt x="83964" y="207176"/>
                  <a:pt x="75368" y="202018"/>
                </a:cubicBezTo>
                <a:cubicBezTo>
                  <a:pt x="65757" y="196252"/>
                  <a:pt x="52222" y="198387"/>
                  <a:pt x="43470" y="191386"/>
                </a:cubicBezTo>
                <a:cubicBezTo>
                  <a:pt x="33491" y="183403"/>
                  <a:pt x="29293" y="170121"/>
                  <a:pt x="22205" y="159488"/>
                </a:cubicBezTo>
                <a:cubicBezTo>
                  <a:pt x="15117" y="138223"/>
                  <a:pt x="-4497" y="117439"/>
                  <a:pt x="940" y="95693"/>
                </a:cubicBezTo>
                <a:cubicBezTo>
                  <a:pt x="15871" y="35971"/>
                  <a:pt x="11573" y="67776"/>
                  <a:pt x="11573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47FB85A7-7F9C-4439-930A-A3837E15BB37}"/>
              </a:ext>
            </a:extLst>
          </p:cNvPr>
          <p:cNvSpPr/>
          <p:nvPr/>
        </p:nvSpPr>
        <p:spPr>
          <a:xfrm>
            <a:off x="5190804" y="2756116"/>
            <a:ext cx="616689" cy="329637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B475FED0-0618-4E2E-9112-F946393B25FC}"/>
              </a:ext>
            </a:extLst>
          </p:cNvPr>
          <p:cNvSpPr/>
          <p:nvPr/>
        </p:nvSpPr>
        <p:spPr>
          <a:xfrm rot="18662874">
            <a:off x="4713425" y="2858239"/>
            <a:ext cx="874685" cy="759773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C9FB16-A72A-4091-90E8-8EF43D74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6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0" grpId="0" animBg="1"/>
      <p:bldP spid="22" grpId="0" animBg="1"/>
      <p:bldP spid="25" grpId="0" animBg="1"/>
      <p:bldP spid="26" grpId="0" animBg="1"/>
      <p:bldP spid="2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8F33C-61D8-4D07-8033-CFCC89B9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Reverse Curriculum Generation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781E102-D927-46BE-BA12-68C44A3B83EB}"/>
              </a:ext>
            </a:extLst>
          </p:cNvPr>
          <p:cNvSpPr/>
          <p:nvPr/>
        </p:nvSpPr>
        <p:spPr>
          <a:xfrm>
            <a:off x="5734492" y="3040911"/>
            <a:ext cx="212651" cy="21265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F5AF25-BCF6-49E9-AA00-DB260274CBA4}"/>
                  </a:ext>
                </a:extLst>
              </p:cNvPr>
              <p:cNvSpPr txBox="1"/>
              <p:nvPr/>
            </p:nvSpPr>
            <p:spPr>
              <a:xfrm>
                <a:off x="6053470" y="2947533"/>
                <a:ext cx="35060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F5AF25-BCF6-49E9-AA00-DB260274C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blipFill>
                <a:blip r:embed="rId3"/>
                <a:stretch>
                  <a:fillRect l="-10345" r="-8621" b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>
            <a:extLst>
              <a:ext uri="{FF2B5EF4-FFF2-40B4-BE49-F238E27FC236}">
                <a16:creationId xmlns:a16="http://schemas.microsoft.com/office/drawing/2014/main" id="{D30214A9-E886-4BC4-9FC9-9CCA36CF1327}"/>
              </a:ext>
            </a:extLst>
          </p:cNvPr>
          <p:cNvSpPr/>
          <p:nvPr/>
        </p:nvSpPr>
        <p:spPr>
          <a:xfrm>
            <a:off x="4993757" y="2608520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B741E8E-74E8-434C-86D7-7F13BDA296DB}"/>
              </a:ext>
            </a:extLst>
          </p:cNvPr>
          <p:cNvSpPr/>
          <p:nvPr/>
        </p:nvSpPr>
        <p:spPr>
          <a:xfrm>
            <a:off x="6053204" y="2376430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048BBE6-86D3-4D0D-86CD-7DA2CF1C807B}"/>
              </a:ext>
            </a:extLst>
          </p:cNvPr>
          <p:cNvSpPr/>
          <p:nvPr/>
        </p:nvSpPr>
        <p:spPr>
          <a:xfrm>
            <a:off x="4295552" y="3253562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135998A-AF29-4958-9763-810E713B6CB3}"/>
              </a:ext>
            </a:extLst>
          </p:cNvPr>
          <p:cNvSpPr/>
          <p:nvPr/>
        </p:nvSpPr>
        <p:spPr>
          <a:xfrm>
            <a:off x="7949346" y="334570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0B9047F-5EC1-463D-BE71-6DCBC194BC1E}"/>
              </a:ext>
            </a:extLst>
          </p:cNvPr>
          <p:cNvSpPr/>
          <p:nvPr/>
        </p:nvSpPr>
        <p:spPr>
          <a:xfrm>
            <a:off x="5812203" y="3817085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1B0BE13-195E-4332-BA5E-310C7567218D}"/>
                  </a:ext>
                </a:extLst>
              </p:cNvPr>
              <p:cNvSpPr txBox="1"/>
              <p:nvPr/>
            </p:nvSpPr>
            <p:spPr>
              <a:xfrm>
                <a:off x="2752060" y="4816434"/>
                <a:ext cx="68739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Delete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whose reward is too large (already learned) or too small (too difficult at this moment)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1B0BE13-195E-4332-BA5E-310C7567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59" y="4816433"/>
                <a:ext cx="6873949" cy="830997"/>
              </a:xfrm>
              <a:prstGeom prst="rect">
                <a:avLst/>
              </a:prstGeom>
              <a:blipFill>
                <a:blip r:embed="rId4"/>
                <a:stretch>
                  <a:fillRect l="-1152" t="-5882" r="-709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05954E51-00B9-4954-8939-0F2BE0062BEE}"/>
              </a:ext>
            </a:extLst>
          </p:cNvPr>
          <p:cNvSpPr/>
          <p:nvPr/>
        </p:nvSpPr>
        <p:spPr>
          <a:xfrm>
            <a:off x="5925730" y="2636874"/>
            <a:ext cx="202168" cy="414670"/>
          </a:xfrm>
          <a:custGeom>
            <a:avLst/>
            <a:gdLst>
              <a:gd name="connsiteX0" fmla="*/ 202168 w 202168"/>
              <a:gd name="connsiteY0" fmla="*/ 0 h 414670"/>
              <a:gd name="connsiteX1" fmla="*/ 180903 w 202168"/>
              <a:gd name="connsiteY1" fmla="*/ 223284 h 414670"/>
              <a:gd name="connsiteX2" fmla="*/ 170270 w 202168"/>
              <a:gd name="connsiteY2" fmla="*/ 255182 h 414670"/>
              <a:gd name="connsiteX3" fmla="*/ 106475 w 202168"/>
              <a:gd name="connsiteY3" fmla="*/ 287079 h 414670"/>
              <a:gd name="connsiteX4" fmla="*/ 85210 w 202168"/>
              <a:gd name="connsiteY4" fmla="*/ 308345 h 414670"/>
              <a:gd name="connsiteX5" fmla="*/ 53312 w 202168"/>
              <a:gd name="connsiteY5" fmla="*/ 318977 h 414670"/>
              <a:gd name="connsiteX6" fmla="*/ 10782 w 202168"/>
              <a:gd name="connsiteY6" fmla="*/ 361507 h 414670"/>
              <a:gd name="connsiteX7" fmla="*/ 149 w 202168"/>
              <a:gd name="connsiteY7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68" h="414670">
                <a:moveTo>
                  <a:pt x="202168" y="0"/>
                </a:moveTo>
                <a:cubicBezTo>
                  <a:pt x="198166" y="52019"/>
                  <a:pt x="191811" y="163291"/>
                  <a:pt x="180903" y="223284"/>
                </a:cubicBezTo>
                <a:cubicBezTo>
                  <a:pt x="178898" y="234311"/>
                  <a:pt x="177272" y="246430"/>
                  <a:pt x="170270" y="255182"/>
                </a:cubicBezTo>
                <a:cubicBezTo>
                  <a:pt x="155280" y="273920"/>
                  <a:pt x="127488" y="280075"/>
                  <a:pt x="106475" y="287079"/>
                </a:cubicBezTo>
                <a:cubicBezTo>
                  <a:pt x="99387" y="294168"/>
                  <a:pt x="93806" y="303187"/>
                  <a:pt x="85210" y="308345"/>
                </a:cubicBezTo>
                <a:cubicBezTo>
                  <a:pt x="75599" y="314111"/>
                  <a:pt x="61237" y="311052"/>
                  <a:pt x="53312" y="318977"/>
                </a:cubicBezTo>
                <a:cubicBezTo>
                  <a:pt x="-3396" y="375684"/>
                  <a:pt x="95841" y="333155"/>
                  <a:pt x="10782" y="361507"/>
                </a:cubicBezTo>
                <a:cubicBezTo>
                  <a:pt x="-2093" y="400130"/>
                  <a:pt x="149" y="382197"/>
                  <a:pt x="149" y="41467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37AE87B1-F679-49B7-8B58-5CB87AE1FEDF}"/>
              </a:ext>
            </a:extLst>
          </p:cNvPr>
          <p:cNvSpPr/>
          <p:nvPr/>
        </p:nvSpPr>
        <p:spPr>
          <a:xfrm>
            <a:off x="5553408" y="3221666"/>
            <a:ext cx="393736" cy="659219"/>
          </a:xfrm>
          <a:custGeom>
            <a:avLst/>
            <a:gdLst>
              <a:gd name="connsiteX0" fmla="*/ 393736 w 393736"/>
              <a:gd name="connsiteY0" fmla="*/ 659219 h 659219"/>
              <a:gd name="connsiteX1" fmla="*/ 255513 w 393736"/>
              <a:gd name="connsiteY1" fmla="*/ 606056 h 659219"/>
              <a:gd name="connsiteX2" fmla="*/ 223615 w 393736"/>
              <a:gd name="connsiteY2" fmla="*/ 584791 h 659219"/>
              <a:gd name="connsiteX3" fmla="*/ 191718 w 393736"/>
              <a:gd name="connsiteY3" fmla="*/ 574158 h 659219"/>
              <a:gd name="connsiteX4" fmla="*/ 96025 w 393736"/>
              <a:gd name="connsiteY4" fmla="*/ 520995 h 659219"/>
              <a:gd name="connsiteX5" fmla="*/ 74759 w 393736"/>
              <a:gd name="connsiteY5" fmla="*/ 499730 h 659219"/>
              <a:gd name="connsiteX6" fmla="*/ 10964 w 393736"/>
              <a:gd name="connsiteY6" fmla="*/ 478465 h 659219"/>
              <a:gd name="connsiteX7" fmla="*/ 332 w 393736"/>
              <a:gd name="connsiteY7" fmla="*/ 446568 h 659219"/>
              <a:gd name="connsiteX8" fmla="*/ 53494 w 393736"/>
              <a:gd name="connsiteY8" fmla="*/ 404037 h 659219"/>
              <a:gd name="connsiteX9" fmla="*/ 74759 w 393736"/>
              <a:gd name="connsiteY9" fmla="*/ 329609 h 659219"/>
              <a:gd name="connsiteX10" fmla="*/ 85392 w 393736"/>
              <a:gd name="connsiteY10" fmla="*/ 297712 h 659219"/>
              <a:gd name="connsiteX11" fmla="*/ 117290 w 393736"/>
              <a:gd name="connsiteY11" fmla="*/ 159488 h 659219"/>
              <a:gd name="connsiteX12" fmla="*/ 138555 w 393736"/>
              <a:gd name="connsiteY12" fmla="*/ 85061 h 659219"/>
              <a:gd name="connsiteX13" fmla="*/ 159820 w 393736"/>
              <a:gd name="connsiteY13" fmla="*/ 63795 h 659219"/>
              <a:gd name="connsiteX14" fmla="*/ 181085 w 393736"/>
              <a:gd name="connsiteY14" fmla="*/ 31898 h 659219"/>
              <a:gd name="connsiteX15" fmla="*/ 234248 w 393736"/>
              <a:gd name="connsiteY15" fmla="*/ 0 h 65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3736" h="659219">
                <a:moveTo>
                  <a:pt x="393736" y="659219"/>
                </a:moveTo>
                <a:cubicBezTo>
                  <a:pt x="277005" y="612525"/>
                  <a:pt x="323624" y="628758"/>
                  <a:pt x="255513" y="606056"/>
                </a:cubicBezTo>
                <a:cubicBezTo>
                  <a:pt x="244880" y="598968"/>
                  <a:pt x="235045" y="590506"/>
                  <a:pt x="223615" y="584791"/>
                </a:cubicBezTo>
                <a:cubicBezTo>
                  <a:pt x="213591" y="579779"/>
                  <a:pt x="201515" y="579601"/>
                  <a:pt x="191718" y="574158"/>
                </a:cubicBezTo>
                <a:cubicBezTo>
                  <a:pt x="82037" y="513224"/>
                  <a:pt x="168200" y="545055"/>
                  <a:pt x="96025" y="520995"/>
                </a:cubicBezTo>
                <a:cubicBezTo>
                  <a:pt x="88936" y="513907"/>
                  <a:pt x="83725" y="504213"/>
                  <a:pt x="74759" y="499730"/>
                </a:cubicBezTo>
                <a:cubicBezTo>
                  <a:pt x="54710" y="489706"/>
                  <a:pt x="10964" y="478465"/>
                  <a:pt x="10964" y="478465"/>
                </a:cubicBezTo>
                <a:cubicBezTo>
                  <a:pt x="7420" y="467833"/>
                  <a:pt x="-1866" y="457558"/>
                  <a:pt x="332" y="446568"/>
                </a:cubicBezTo>
                <a:cubicBezTo>
                  <a:pt x="2663" y="434913"/>
                  <a:pt x="48909" y="407094"/>
                  <a:pt x="53494" y="404037"/>
                </a:cubicBezTo>
                <a:cubicBezTo>
                  <a:pt x="78988" y="327560"/>
                  <a:pt x="48058" y="423064"/>
                  <a:pt x="74759" y="329609"/>
                </a:cubicBezTo>
                <a:cubicBezTo>
                  <a:pt x="77838" y="318833"/>
                  <a:pt x="82313" y="308488"/>
                  <a:pt x="85392" y="297712"/>
                </a:cubicBezTo>
                <a:cubicBezTo>
                  <a:pt x="95004" y="264073"/>
                  <a:pt x="112861" y="178680"/>
                  <a:pt x="117290" y="159488"/>
                </a:cubicBezTo>
                <a:cubicBezTo>
                  <a:pt x="119029" y="151952"/>
                  <a:pt x="132206" y="95643"/>
                  <a:pt x="138555" y="85061"/>
                </a:cubicBezTo>
                <a:cubicBezTo>
                  <a:pt x="143713" y="76465"/>
                  <a:pt x="153558" y="71623"/>
                  <a:pt x="159820" y="63795"/>
                </a:cubicBezTo>
                <a:cubicBezTo>
                  <a:pt x="167803" y="53817"/>
                  <a:pt x="169990" y="38238"/>
                  <a:pt x="181085" y="31898"/>
                </a:cubicBezTo>
                <a:cubicBezTo>
                  <a:pt x="241199" y="-2452"/>
                  <a:pt x="234248" y="48094"/>
                  <a:pt x="234248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AF46D6CB-71C6-4BF3-B939-3AE1DF7F637B}"/>
              </a:ext>
            </a:extLst>
          </p:cNvPr>
          <p:cNvSpPr/>
          <p:nvPr/>
        </p:nvSpPr>
        <p:spPr>
          <a:xfrm>
            <a:off x="5903674" y="3253563"/>
            <a:ext cx="2106186" cy="499730"/>
          </a:xfrm>
          <a:custGeom>
            <a:avLst/>
            <a:gdLst>
              <a:gd name="connsiteX0" fmla="*/ 2106186 w 2106186"/>
              <a:gd name="connsiteY0" fmla="*/ 287079 h 499730"/>
              <a:gd name="connsiteX1" fmla="*/ 1957331 w 2106186"/>
              <a:gd name="connsiteY1" fmla="*/ 308344 h 499730"/>
              <a:gd name="connsiteX2" fmla="*/ 1882903 w 2106186"/>
              <a:gd name="connsiteY2" fmla="*/ 340242 h 499730"/>
              <a:gd name="connsiteX3" fmla="*/ 1840373 w 2106186"/>
              <a:gd name="connsiteY3" fmla="*/ 350874 h 499730"/>
              <a:gd name="connsiteX4" fmla="*/ 1776577 w 2106186"/>
              <a:gd name="connsiteY4" fmla="*/ 382772 h 499730"/>
              <a:gd name="connsiteX5" fmla="*/ 1734047 w 2106186"/>
              <a:gd name="connsiteY5" fmla="*/ 404037 h 499730"/>
              <a:gd name="connsiteX6" fmla="*/ 1627721 w 2106186"/>
              <a:gd name="connsiteY6" fmla="*/ 435935 h 499730"/>
              <a:gd name="connsiteX7" fmla="*/ 1532028 w 2106186"/>
              <a:gd name="connsiteY7" fmla="*/ 446567 h 499730"/>
              <a:gd name="connsiteX8" fmla="*/ 1489498 w 2106186"/>
              <a:gd name="connsiteY8" fmla="*/ 467832 h 499730"/>
              <a:gd name="connsiteX9" fmla="*/ 1436335 w 2106186"/>
              <a:gd name="connsiteY9" fmla="*/ 478465 h 499730"/>
              <a:gd name="connsiteX10" fmla="*/ 1127991 w 2106186"/>
              <a:gd name="connsiteY10" fmla="*/ 499730 h 499730"/>
              <a:gd name="connsiteX11" fmla="*/ 777117 w 2106186"/>
              <a:gd name="connsiteY11" fmla="*/ 489097 h 499730"/>
              <a:gd name="connsiteX12" fmla="*/ 755852 w 2106186"/>
              <a:gd name="connsiteY12" fmla="*/ 457200 h 499730"/>
              <a:gd name="connsiteX13" fmla="*/ 702689 w 2106186"/>
              <a:gd name="connsiteY13" fmla="*/ 446567 h 499730"/>
              <a:gd name="connsiteX14" fmla="*/ 628261 w 2106186"/>
              <a:gd name="connsiteY14" fmla="*/ 435935 h 499730"/>
              <a:gd name="connsiteX15" fmla="*/ 564466 w 2106186"/>
              <a:gd name="connsiteY15" fmla="*/ 414670 h 499730"/>
              <a:gd name="connsiteX16" fmla="*/ 532568 w 2106186"/>
              <a:gd name="connsiteY16" fmla="*/ 404037 h 499730"/>
              <a:gd name="connsiteX17" fmla="*/ 468773 w 2106186"/>
              <a:gd name="connsiteY17" fmla="*/ 361507 h 499730"/>
              <a:gd name="connsiteX18" fmla="*/ 394345 w 2106186"/>
              <a:gd name="connsiteY18" fmla="*/ 340242 h 499730"/>
              <a:gd name="connsiteX19" fmla="*/ 330549 w 2106186"/>
              <a:gd name="connsiteY19" fmla="*/ 308344 h 499730"/>
              <a:gd name="connsiteX20" fmla="*/ 298652 w 2106186"/>
              <a:gd name="connsiteY20" fmla="*/ 287079 h 499730"/>
              <a:gd name="connsiteX21" fmla="*/ 266754 w 2106186"/>
              <a:gd name="connsiteY21" fmla="*/ 276446 h 499730"/>
              <a:gd name="connsiteX22" fmla="*/ 181693 w 2106186"/>
              <a:gd name="connsiteY22" fmla="*/ 255181 h 499730"/>
              <a:gd name="connsiteX23" fmla="*/ 96633 w 2106186"/>
              <a:gd name="connsiteY23" fmla="*/ 223284 h 499730"/>
              <a:gd name="connsiteX24" fmla="*/ 75368 w 2106186"/>
              <a:gd name="connsiteY24" fmla="*/ 202018 h 499730"/>
              <a:gd name="connsiteX25" fmla="*/ 43470 w 2106186"/>
              <a:gd name="connsiteY25" fmla="*/ 191386 h 499730"/>
              <a:gd name="connsiteX26" fmla="*/ 22205 w 2106186"/>
              <a:gd name="connsiteY26" fmla="*/ 159488 h 499730"/>
              <a:gd name="connsiteX27" fmla="*/ 940 w 2106186"/>
              <a:gd name="connsiteY27" fmla="*/ 95693 h 499730"/>
              <a:gd name="connsiteX28" fmla="*/ 11573 w 2106186"/>
              <a:gd name="connsiteY28" fmla="*/ 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06186" h="499730">
                <a:moveTo>
                  <a:pt x="2106186" y="287079"/>
                </a:moveTo>
                <a:cubicBezTo>
                  <a:pt x="2046634" y="293696"/>
                  <a:pt x="2011499" y="294801"/>
                  <a:pt x="1957331" y="308344"/>
                </a:cubicBezTo>
                <a:cubicBezTo>
                  <a:pt x="1904521" y="321547"/>
                  <a:pt x="1943767" y="317418"/>
                  <a:pt x="1882903" y="340242"/>
                </a:cubicBezTo>
                <a:cubicBezTo>
                  <a:pt x="1869220" y="345373"/>
                  <a:pt x="1854550" y="347330"/>
                  <a:pt x="1840373" y="350874"/>
                </a:cubicBezTo>
                <a:cubicBezTo>
                  <a:pt x="1779073" y="391740"/>
                  <a:pt x="1838206" y="356359"/>
                  <a:pt x="1776577" y="382772"/>
                </a:cubicBezTo>
                <a:cubicBezTo>
                  <a:pt x="1762009" y="389016"/>
                  <a:pt x="1748763" y="398150"/>
                  <a:pt x="1734047" y="404037"/>
                </a:cubicBezTo>
                <a:cubicBezTo>
                  <a:pt x="1715937" y="411281"/>
                  <a:pt x="1653176" y="432019"/>
                  <a:pt x="1627721" y="435935"/>
                </a:cubicBezTo>
                <a:cubicBezTo>
                  <a:pt x="1596000" y="440815"/>
                  <a:pt x="1563926" y="443023"/>
                  <a:pt x="1532028" y="446567"/>
                </a:cubicBezTo>
                <a:cubicBezTo>
                  <a:pt x="1517851" y="453655"/>
                  <a:pt x="1504535" y="462820"/>
                  <a:pt x="1489498" y="467832"/>
                </a:cubicBezTo>
                <a:cubicBezTo>
                  <a:pt x="1472353" y="473547"/>
                  <a:pt x="1454115" y="475232"/>
                  <a:pt x="1436335" y="478465"/>
                </a:cubicBezTo>
                <a:cubicBezTo>
                  <a:pt x="1307866" y="501823"/>
                  <a:pt x="1334242" y="490762"/>
                  <a:pt x="1127991" y="499730"/>
                </a:cubicBezTo>
                <a:cubicBezTo>
                  <a:pt x="1011033" y="496186"/>
                  <a:pt x="893372" y="502383"/>
                  <a:pt x="777117" y="489097"/>
                </a:cubicBezTo>
                <a:cubicBezTo>
                  <a:pt x="764421" y="487646"/>
                  <a:pt x="766947" y="463540"/>
                  <a:pt x="755852" y="457200"/>
                </a:cubicBezTo>
                <a:cubicBezTo>
                  <a:pt x="740161" y="448234"/>
                  <a:pt x="720515" y="449538"/>
                  <a:pt x="702689" y="446567"/>
                </a:cubicBezTo>
                <a:cubicBezTo>
                  <a:pt x="677969" y="442447"/>
                  <a:pt x="653070" y="439479"/>
                  <a:pt x="628261" y="435935"/>
                </a:cubicBezTo>
                <a:lnTo>
                  <a:pt x="564466" y="414670"/>
                </a:lnTo>
                <a:cubicBezTo>
                  <a:pt x="553833" y="411126"/>
                  <a:pt x="541893" y="410254"/>
                  <a:pt x="532568" y="404037"/>
                </a:cubicBezTo>
                <a:cubicBezTo>
                  <a:pt x="511303" y="389860"/>
                  <a:pt x="493567" y="367706"/>
                  <a:pt x="468773" y="361507"/>
                </a:cubicBezTo>
                <a:cubicBezTo>
                  <a:pt x="415369" y="348156"/>
                  <a:pt x="440105" y="355495"/>
                  <a:pt x="394345" y="340242"/>
                </a:cubicBezTo>
                <a:cubicBezTo>
                  <a:pt x="351542" y="297441"/>
                  <a:pt x="399136" y="337739"/>
                  <a:pt x="330549" y="308344"/>
                </a:cubicBezTo>
                <a:cubicBezTo>
                  <a:pt x="318804" y="303310"/>
                  <a:pt x="310081" y="292794"/>
                  <a:pt x="298652" y="287079"/>
                </a:cubicBezTo>
                <a:cubicBezTo>
                  <a:pt x="288627" y="282067"/>
                  <a:pt x="277567" y="279395"/>
                  <a:pt x="266754" y="276446"/>
                </a:cubicBezTo>
                <a:cubicBezTo>
                  <a:pt x="238558" y="268756"/>
                  <a:pt x="208829" y="266035"/>
                  <a:pt x="181693" y="255181"/>
                </a:cubicBezTo>
                <a:cubicBezTo>
                  <a:pt x="118125" y="229754"/>
                  <a:pt x="146637" y="239951"/>
                  <a:pt x="96633" y="223284"/>
                </a:cubicBezTo>
                <a:cubicBezTo>
                  <a:pt x="89545" y="216195"/>
                  <a:pt x="83964" y="207176"/>
                  <a:pt x="75368" y="202018"/>
                </a:cubicBezTo>
                <a:cubicBezTo>
                  <a:pt x="65757" y="196252"/>
                  <a:pt x="52222" y="198387"/>
                  <a:pt x="43470" y="191386"/>
                </a:cubicBezTo>
                <a:cubicBezTo>
                  <a:pt x="33491" y="183403"/>
                  <a:pt x="29293" y="170121"/>
                  <a:pt x="22205" y="159488"/>
                </a:cubicBezTo>
                <a:cubicBezTo>
                  <a:pt x="15117" y="138223"/>
                  <a:pt x="-4497" y="117439"/>
                  <a:pt x="940" y="95693"/>
                </a:cubicBezTo>
                <a:cubicBezTo>
                  <a:pt x="15871" y="35971"/>
                  <a:pt x="11573" y="67776"/>
                  <a:pt x="11573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47FB85A7-7F9C-4439-930A-A3837E15BB37}"/>
              </a:ext>
            </a:extLst>
          </p:cNvPr>
          <p:cNvSpPr/>
          <p:nvPr/>
        </p:nvSpPr>
        <p:spPr>
          <a:xfrm>
            <a:off x="5190804" y="2756116"/>
            <a:ext cx="616689" cy="329637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B475FED0-0618-4E2E-9112-F946393B25FC}"/>
              </a:ext>
            </a:extLst>
          </p:cNvPr>
          <p:cNvSpPr/>
          <p:nvPr/>
        </p:nvSpPr>
        <p:spPr>
          <a:xfrm rot="18662874">
            <a:off x="4713425" y="2858239"/>
            <a:ext cx="874685" cy="759773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5781B73-2A4A-44F5-AFDF-F6904F61FF26}"/>
                  </a:ext>
                </a:extLst>
              </p:cNvPr>
              <p:cNvSpPr txBox="1"/>
              <p:nvPr/>
            </p:nvSpPr>
            <p:spPr>
              <a:xfrm>
                <a:off x="2752060" y="5661878"/>
                <a:ext cx="687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start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5781B73-2A4A-44F5-AFDF-F6904F61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59" y="5661877"/>
                <a:ext cx="6873949" cy="461665"/>
              </a:xfrm>
              <a:prstGeom prst="rect">
                <a:avLst/>
              </a:prstGeom>
              <a:blipFill>
                <a:blip r:embed="rId6"/>
                <a:stretch>
                  <a:fillRect l="-115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橢圓 20">
            <a:extLst>
              <a:ext uri="{FF2B5EF4-FFF2-40B4-BE49-F238E27FC236}">
                <a16:creationId xmlns:a16="http://schemas.microsoft.com/office/drawing/2014/main" id="{960BE510-03C5-436D-9E78-DD357878DE95}"/>
              </a:ext>
            </a:extLst>
          </p:cNvPr>
          <p:cNvSpPr/>
          <p:nvPr/>
        </p:nvSpPr>
        <p:spPr>
          <a:xfrm>
            <a:off x="7736695" y="3833940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2FF527D-125B-4339-8D6E-800A2F49B791}"/>
                  </a:ext>
                </a:extLst>
              </p:cNvPr>
              <p:cNvSpPr/>
              <p:nvPr/>
            </p:nvSpPr>
            <p:spPr>
              <a:xfrm>
                <a:off x="7949345" y="3705324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2FF527D-125B-4339-8D6E-800A2F49B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45" y="3705323"/>
                <a:ext cx="5313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4BDCEB00-34B7-4A95-AAF5-D2875D9DF21A}"/>
              </a:ext>
            </a:extLst>
          </p:cNvPr>
          <p:cNvSpPr/>
          <p:nvPr/>
        </p:nvSpPr>
        <p:spPr>
          <a:xfrm>
            <a:off x="8493775" y="3322675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B48AFE3F-873B-4221-9243-E4386A564E30}"/>
              </a:ext>
            </a:extLst>
          </p:cNvPr>
          <p:cNvSpPr/>
          <p:nvPr/>
        </p:nvSpPr>
        <p:spPr>
          <a:xfrm>
            <a:off x="7100644" y="3322675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6EF5985-B776-48C2-9490-DD280723656A}"/>
              </a:ext>
            </a:extLst>
          </p:cNvPr>
          <p:cNvSpPr/>
          <p:nvPr/>
        </p:nvSpPr>
        <p:spPr>
          <a:xfrm>
            <a:off x="5643951" y="2392321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8BD0398-008D-4043-9E45-FB44A65DF746}"/>
              </a:ext>
            </a:extLst>
          </p:cNvPr>
          <p:cNvSpPr/>
          <p:nvPr/>
        </p:nvSpPr>
        <p:spPr>
          <a:xfrm>
            <a:off x="6082708" y="1988003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B34CB2E-8F7E-44D4-B895-817C1C1F0D84}"/>
              </a:ext>
            </a:extLst>
          </p:cNvPr>
          <p:cNvSpPr/>
          <p:nvPr/>
        </p:nvSpPr>
        <p:spPr>
          <a:xfrm>
            <a:off x="6492258" y="2658831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65F487D8-4806-4B62-A1E1-742BACD8B37B}"/>
              </a:ext>
            </a:extLst>
          </p:cNvPr>
          <p:cNvSpPr/>
          <p:nvPr/>
        </p:nvSpPr>
        <p:spPr>
          <a:xfrm>
            <a:off x="3997567" y="3013249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634FF35-E3A9-450A-A338-7EC4C7B8B2E0}"/>
              </a:ext>
            </a:extLst>
          </p:cNvPr>
          <p:cNvSpPr/>
          <p:nvPr/>
        </p:nvSpPr>
        <p:spPr>
          <a:xfrm>
            <a:off x="3994036" y="3753294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EFEC259-86EA-44E5-BDFB-13BA93354A63}"/>
              </a:ext>
            </a:extLst>
          </p:cNvPr>
          <p:cNvSpPr/>
          <p:nvPr/>
        </p:nvSpPr>
        <p:spPr>
          <a:xfrm>
            <a:off x="4667397" y="3492673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A3BDC93-0C8F-4FB2-85A3-4431BA1D0AE3}"/>
                  </a:ext>
                </a:extLst>
              </p:cNvPr>
              <p:cNvSpPr/>
              <p:nvPr/>
            </p:nvSpPr>
            <p:spPr>
              <a:xfrm>
                <a:off x="3923441" y="3147235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A3BDC93-0C8F-4FB2-85A3-4431BA1D0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D5F839-CCCC-46FA-BB31-3376E215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4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22" grpId="0" animBg="1"/>
      <p:bldP spid="26" grpId="0" animBg="1"/>
      <p:bldP spid="19" grpId="0"/>
      <p:bldP spid="21" grpId="0" animBg="1"/>
      <p:bldP spid="24" grpId="0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Continuous control with Gaussian policies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Assume the values for actions are Gaussian distributed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And the policy is defined using a Gaussian distribution with means computed from a deep network:</a:t>
            </a:r>
          </a:p>
          <a:p>
            <a:br>
              <a:rPr lang="en-US" altLang="zh-TW" dirty="0"/>
            </a:br>
            <a:endParaRPr lang="zh-TW" altLang="en-US" dirty="0"/>
          </a:p>
        </p:txBody>
      </p:sp>
      <p:pic>
        <p:nvPicPr>
          <p:cNvPr id="8194" name="Picture 2" descr="https://cdn-images-1.medium.com/max/1200/1*4Dl4KD6Hk3dqrAPcv-1zT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61371"/>
            <a:ext cx="11430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-images-1.medium.com/max/1200/1*nLiB_BSY7uCIGbJIZULe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9832"/>
            <a:ext cx="1143000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dn-images-1.medium.com/max/1200/1*7EMqIf41obEaRAywBEMW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229" y="5105008"/>
            <a:ext cx="11430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dn-images-1.medium.com/max/1200/1*1z0DeYDd_uhkdNw3jE2aW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7396ED-0650-4C2D-9CDF-B348FAE4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6851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Continuous control with Gaussian policies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3082247"/>
            <a:ext cx="10787742" cy="309471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We can compute the partial derivative of the log π as: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And </a:t>
            </a:r>
            <a:r>
              <a:rPr lang="en-US" altLang="zh-TW" dirty="0" err="1"/>
              <a:t>backpropagate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9218" name="Picture 2" descr="https://cdn-images-1.medium.com/max/1200/1*1z0DeYDd_uhkdNw3jE2aW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66335"/>
            <a:ext cx="114300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cdn-images-1.medium.com/max/1200/1*JmVoAoQ6opm_q669_-CV9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222" name="Picture 6" descr="https://cdn-images-1.medium.com/max/1200/1*JmVoAoQ6opm_q669_-CV9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7" y="3650946"/>
            <a:ext cx="114300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cdn-images-1.medium.com/max/1200/1*HO4qzrqEuCb4wZ1-NW9n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5811586"/>
            <a:ext cx="114300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E3D187-4D75-4729-8441-D0AE6EF1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075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• Policy gradient is on-policy </a:t>
            </a:r>
          </a:p>
          <a:p>
            <a:r>
              <a:rPr lang="en-US" altLang="zh-TW" dirty="0"/>
              <a:t>• Can derive off-policy variant 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b="1" dirty="0">
                <a:solidFill>
                  <a:srgbClr val="FF0000"/>
                </a:solidFill>
              </a:rPr>
              <a:t>importance sampling </a:t>
            </a:r>
          </a:p>
          <a:p>
            <a:pPr lvl="1"/>
            <a:r>
              <a:rPr lang="en-US" altLang="zh-TW" dirty="0"/>
              <a:t>Exponential scaling in T </a:t>
            </a:r>
          </a:p>
          <a:p>
            <a:pPr lvl="1"/>
            <a:r>
              <a:rPr lang="en-US" altLang="zh-TW" dirty="0"/>
              <a:t>Can ignore state portion (approximation) </a:t>
            </a:r>
          </a:p>
          <a:p>
            <a:r>
              <a:rPr lang="en-US" altLang="zh-TW" dirty="0"/>
              <a:t>• Can implement with automatic differentiation – need to know what to back-propagate </a:t>
            </a:r>
          </a:p>
          <a:p>
            <a:r>
              <a:rPr lang="en-US" altLang="zh-TW" dirty="0"/>
              <a:t>• Practical considerations: batch size, learning rates, optimizers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1DDB7-1E3A-4566-B276-3AD8067D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478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Q</a:t>
            </a:r>
            <a:r>
              <a:rPr kumimoji="1" lang="zh-TW" altLang="en-US" dirty="0"/>
              <a:t>＆</a:t>
            </a:r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E74564-4EAF-4773-97C5-4A539BFB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90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D704384-7E01-4088-8B56-FFD47832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Supervised Learning vs. Reinforcement Learning</a:t>
            </a:r>
            <a:endParaRPr lang="zh-TW" altLang="en-US" b="1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B3C346-0B6F-4A65-BE30-7D0F31D0C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Supervised Learning	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F72CA2-3D7D-417D-9006-E1533CB5C6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Data follows </a:t>
            </a:r>
            <a:r>
              <a:rPr lang="en-US" altLang="zh-TW" dirty="0" err="1">
                <a:solidFill>
                  <a:srgbClr val="FF0000"/>
                </a:solidFill>
              </a:rPr>
              <a:t>i.i.d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en-US" altLang="zh-TW" dirty="0"/>
              <a:t> distribution</a:t>
            </a:r>
          </a:p>
          <a:p>
            <a:r>
              <a:rPr lang="en-US" altLang="zh-TW" dirty="0"/>
              <a:t>Learners are told the </a:t>
            </a:r>
            <a:r>
              <a:rPr lang="en-US" altLang="zh-TW" dirty="0">
                <a:solidFill>
                  <a:srgbClr val="FF0000"/>
                </a:solidFill>
              </a:rPr>
              <a:t>right answer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AF69E9D-CD22-45C5-861B-2745FE397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C1AE646-77F4-4B25-BD92-4FDBB5F2BFB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/>
              <a:t>Sequential data as input (</a:t>
            </a:r>
            <a:r>
              <a:rPr lang="en-US" altLang="zh-TW" dirty="0">
                <a:solidFill>
                  <a:srgbClr val="FF0000"/>
                </a:solidFill>
              </a:rPr>
              <a:t>not </a:t>
            </a:r>
            <a:r>
              <a:rPr lang="en-US" altLang="zh-TW" dirty="0" err="1">
                <a:solidFill>
                  <a:srgbClr val="FF0000"/>
                </a:solidFill>
              </a:rPr>
              <a:t>i.i.d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The learners don’t know which actions are correct</a:t>
            </a:r>
          </a:p>
          <a:p>
            <a:r>
              <a:rPr lang="en-US" altLang="zh-TW" u="sng" dirty="0"/>
              <a:t>Trial-and-error exploration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Delayed reward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Agent’s actions affect the environment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4F4455-04CD-4951-ABFC-289F1544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3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E86DC13D-F998-4D63-80C0-BDCEB636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RL example: Playing Pong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E0D8151-9228-4C99-BA32-E8D064F0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71141"/>
            <a:ext cx="9107171" cy="3924848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B0689C4-E7B2-43B3-82E4-C2EA9C8FA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073" y="1858547"/>
            <a:ext cx="5207001" cy="1008063"/>
          </a:xfrm>
        </p:spPr>
        <p:txBody>
          <a:bodyPr>
            <a:normAutofit/>
          </a:bodyPr>
          <a:lstStyle/>
          <a:p>
            <a:r>
              <a:rPr lang="en-US" altLang="zh-TW" dirty="0"/>
              <a:t>Play the game until game is over, then penalize each action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5D5F9AB-615E-41A5-9B20-A1D330A7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78" y="2866610"/>
            <a:ext cx="7113596" cy="291678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A2C062F-6439-44D2-8C6F-CFC0E3A8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17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79F1B-8B0A-4C3F-9686-8D05E48C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Examples on RL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2A17B-4182-4EB2-AF1A-A6969A17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3699"/>
            <a:ext cx="11112499" cy="19732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Chess players play to win:  +/- reward for wining or losing a game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Manage stock investment: +/- reward for each profit or loss in $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Play Atari games: +/- reward for increasing or decreasing scores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318A21-1A8C-496F-9F46-E71C13CB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25989"/>
            <a:ext cx="10787742" cy="22753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A0CDB0-3303-48A8-9778-4DF9E876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5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CBB50-687A-4657-8847-D6AA96BC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Sequential Decision Making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3CF116-F242-4987-A641-76C052984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9300" y="2402237"/>
            <a:ext cx="6362700" cy="218722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b="1" dirty="0"/>
              <a:t>Full observability: Markov Decision Process (MDP)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b="1" dirty="0"/>
              <a:t>Partial observability</a:t>
            </a:r>
            <a:r>
              <a:rPr lang="en-US" altLang="zh-TW" dirty="0"/>
              <a:t>: POMDP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FDB9F4-09A2-4529-9EDA-C69920EF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61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srgbClr val="0000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Markov Decision Process</a:t>
            </a:r>
            <a:endParaRPr lang="zh-TW" sz="4000" dirty="0">
              <a:solidFill>
                <a:srgbClr val="0000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body" idx="1"/>
          </p:nvPr>
        </p:nvSpPr>
        <p:spPr>
          <a:xfrm>
            <a:off x="6143235" y="1672475"/>
            <a:ext cx="5269424" cy="7297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What is MDP?</a:t>
            </a:r>
            <a:endParaRPr 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26" name="Picture 2" descr="https://cdn-images-1.medium.com/max/1600/1*WOYVzYnF-rbdcgZU2Wt9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87" y="2769577"/>
            <a:ext cx="6552913" cy="236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143235" y="5651366"/>
                <a:ext cx="47260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r>
                      <a:rPr lang="en-US" altLang="zh-TW" sz="2400" b="0" i="1" smtClean="0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r>
                      <a:rPr lang="en-US" altLang="zh-TW" sz="2400" b="0" i="1" smtClean="0">
                        <a:latin typeface="Cambria Math"/>
                      </a:rPr>
                      <m:t> …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235" y="5651366"/>
                <a:ext cx="472600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438311-B0D0-4CED-8233-7ACFDF84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MDP: Definition</a:t>
            </a:r>
            <a:endParaRPr 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0615" y="1655840"/>
            <a:ext cx="10796954" cy="45456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Markov Decision Process (MDP) defined by (S, A, P, r), where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1800" dirty="0"/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: state space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/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A</a:t>
            </a:r>
            <a:r>
              <a:rPr lang="en-US" altLang="zh-TW" sz="2400" dirty="0"/>
              <a:t>: action space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/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dirty="0"/>
              <a:t>(r, s’| s, a): transition + reward prob. Dist.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TW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Extra objects defined depending on problem setting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/>
              <a:t>	</a:t>
            </a:r>
            <a:r>
              <a:rPr lang="el-GR" altLang="zh-TW" dirty="0">
                <a:solidFill>
                  <a:srgbClr val="0000FF"/>
                </a:solidFill>
              </a:rPr>
              <a:t>μ</a:t>
            </a:r>
            <a:r>
              <a:rPr lang="el-GR" altLang="zh-TW" dirty="0"/>
              <a:t>: </a:t>
            </a:r>
            <a:r>
              <a:rPr lang="en-US" altLang="zh-TW" dirty="0"/>
              <a:t>Initial state distribution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Optimization problem to maximize </a:t>
            </a:r>
            <a:r>
              <a:rPr lang="en-US" altLang="zh-TW" u="sng" dirty="0"/>
              <a:t>expected cumulative reward</a:t>
            </a:r>
          </a:p>
          <a:p>
            <a:endParaRPr 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46" y="3928674"/>
            <a:ext cx="7455385" cy="53853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00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272877" y="2345340"/>
                <a:ext cx="47260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TW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r>
                      <a:rPr lang="en-US" altLang="zh-TW" sz="2400" b="0" i="1" smtClean="0">
                        <a:latin typeface="Cambria Math"/>
                      </a:rPr>
                      <m:t> …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877" y="2345340"/>
                <a:ext cx="4726004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387" t="-58088" b="-286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age8image29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09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843273-D043-4681-81DD-30235E7E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POMDP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Definition</a:t>
            </a:r>
            <a:endParaRPr 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20615" y="1655840"/>
                <a:ext cx="10796954" cy="454566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TW" dirty="0">
                    <a:solidFill>
                      <a:srgbClr val="FF0000"/>
                    </a:solidFill>
                  </a:rPr>
                  <a:t>Partially Observable</a:t>
                </a:r>
                <a:r>
                  <a:rPr lang="en-US" altLang="zh-TW" dirty="0"/>
                  <a:t> Markov Decision Process (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POMDP</a:t>
                </a:r>
                <a:r>
                  <a:rPr lang="en-US" altLang="zh-TW" dirty="0"/>
                  <a:t>) defined by          (S, A, O, P, e), where</a:t>
                </a: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TW" sz="1800" dirty="0"/>
                  <a:t>	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S</a:t>
                </a:r>
                <a:r>
                  <a:rPr lang="en-US" altLang="zh-TW" sz="2400" dirty="0"/>
                  <a:t>: state space</a:t>
                </a: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TW" sz="2400" dirty="0"/>
                  <a:t>	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TW" sz="2400" dirty="0"/>
                  <a:t>: action space</a:t>
                </a: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TW" sz="2400" dirty="0"/>
                  <a:t>	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TW" sz="2400" dirty="0"/>
                  <a:t>(r, s’| s, a): transition + reward prob. Dist.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TW" dirty="0"/>
                  <a:t>	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TW" i="1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ℇ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𝑒𝑚𝑖𝑠𝑠𝑖𝑜𝑛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𝑝𝑟𝑜𝑏𝑎𝑏𝑖𝑙𝑖𝑡𝑦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𝑜𝑡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𝑠𝑡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TW" sz="2400" i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TW" i="1" dirty="0">
                    <a:solidFill>
                      <a:srgbClr val="FF0000"/>
                    </a:solidFill>
                  </a:rPr>
                  <a:t>	r</a:t>
                </a:r>
                <a:r>
                  <a:rPr lang="en-US" altLang="zh-TW" dirty="0"/>
                  <a:t>: reward function 		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615" y="1655840"/>
                <a:ext cx="10796954" cy="4545668"/>
              </a:xfrm>
              <a:blipFill rotWithShape="0">
                <a:blip r:embed="rId3"/>
                <a:stretch>
                  <a:fillRect l="-1186" t="-1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圖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666" y="3745917"/>
            <a:ext cx="7455385" cy="53853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00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272877" y="2345340"/>
                <a:ext cx="47260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TW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,</m:t>
                    </m:r>
                    <m:r>
                      <a:rPr lang="en-US" altLang="zh-TW" sz="2400" b="0" i="1" smtClean="0">
                        <a:latin typeface="Cambria Math"/>
                      </a:rPr>
                      <m:t> …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877" y="2345340"/>
                <a:ext cx="472600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87" t="-58088" b="-286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 descr="age9image24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86" y="4447635"/>
            <a:ext cx="3293552" cy="31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age9image225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718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ge9image242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19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BCEDF5-9782-42E0-8E84-663CD03D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1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A426BDC-29F1-4AD7-9527-C94D9654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Major Components of an RL Agent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1425041-E3FC-4519-9CEF-EAD0A7F9F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7266" y="2024605"/>
            <a:ext cx="5269424" cy="2808789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sz="3600" b="1" dirty="0"/>
              <a:t>Policy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sz="3600" b="1" dirty="0"/>
              <a:t>Value function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sz="3600" b="1" dirty="0"/>
              <a:t>Model</a:t>
            </a:r>
            <a:endParaRPr lang="zh-TW" altLang="en-US" sz="3600" b="1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DF8621-F429-4D40-A05E-4633668B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13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D691674-0446-CC50-72D9-4287AF06022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6294870-D93D-2EF3-735D-684BF673EE9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594D88-951B-74C6-C007-62284019C71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zh-TW" sz="3600" b="1">
                <a:solidFill>
                  <a:srgbClr val="5B5B5B"/>
                </a:solidFill>
              </a:rPr>
              <a:t>Join at slido.com</a:t>
            </a:r>
            <a:br>
              <a:rPr lang="da-DK" altLang="zh-TW" sz="3600" b="1">
                <a:solidFill>
                  <a:srgbClr val="5B5B5B"/>
                </a:solidFill>
              </a:rPr>
            </a:br>
            <a:r>
              <a:rPr lang="da-DK" altLang="zh-TW" sz="3600" b="1">
                <a:solidFill>
                  <a:srgbClr val="5B5B5B"/>
                </a:solidFill>
              </a:rPr>
              <a:t>#3453033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75F631-6534-ED4C-CAAC-72BCA93E4C6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joining instructions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CB08E2-FEBB-4773-B94E-E0848679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5554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07E50E4-74EA-4C7D-8A33-14D318B4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/>
              <a:t>Policy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F945A5E9-4DDC-4A3A-B045-7B964DEF8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A map function from state/observation to action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Deterministic policy: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zh-TW" alt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Stochastic policy: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F945A5E9-4DDC-4A3A-B045-7B964DEF8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8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5487C375-7B79-4ECE-B239-1B0BE22A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57" y="4001294"/>
            <a:ext cx="7830643" cy="219105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1363453-1B01-4619-B07F-6E43A8B4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118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5ED68-603D-483E-8187-383239EF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Value Function</a:t>
            </a:r>
            <a:endParaRPr lang="zh-TW" altLang="en-US" sz="40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2AAAED-5DAC-4BD0-BC65-5BF08DA9B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780674"/>
            <a:ext cx="11587566" cy="4427621"/>
          </a:xfrm>
        </p:spPr>
        <p:txBody>
          <a:bodyPr>
            <a:normAutofit/>
          </a:bodyPr>
          <a:lstStyle/>
          <a:p>
            <a:r>
              <a:rPr lang="en-US" altLang="zh-TW" dirty="0"/>
              <a:t>Expected </a:t>
            </a:r>
            <a:r>
              <a:rPr lang="en-US" altLang="zh-TW" dirty="0">
                <a:solidFill>
                  <a:srgbClr val="FF0000"/>
                </a:solidFill>
              </a:rPr>
              <a:t>discounted</a:t>
            </a:r>
            <a:r>
              <a:rPr lang="en-US" altLang="zh-TW" dirty="0"/>
              <a:t> sum of future rewards under a particular policy </a:t>
            </a:r>
            <a:r>
              <a:rPr lang="en-US" altLang="zh-TW" dirty="0">
                <a:sym typeface="Symbol" panose="05050102010706020507" pitchFamily="18" charset="2"/>
              </a:rPr>
              <a:t></a:t>
            </a:r>
          </a:p>
          <a:p>
            <a:r>
              <a:rPr lang="en-US" altLang="zh-TW" dirty="0">
                <a:sym typeface="Symbol" panose="05050102010706020507" pitchFamily="18" charset="2"/>
              </a:rPr>
              <a:t>Used to quantify goodness/badness of states and actions</a:t>
            </a:r>
          </a:p>
          <a:p>
            <a:endParaRPr lang="en-US" altLang="zh-TW" dirty="0">
              <a:sym typeface="Symbol" panose="05050102010706020507" pitchFamily="18" charset="2"/>
            </a:endParaRPr>
          </a:p>
          <a:p>
            <a:endParaRPr lang="en-US" altLang="zh-TW" dirty="0">
              <a:sym typeface="Symbol" panose="05050102010706020507" pitchFamily="18" charset="2"/>
            </a:endParaRPr>
          </a:p>
          <a:p>
            <a:r>
              <a:rPr lang="en-US" altLang="zh-TW" dirty="0">
                <a:sym typeface="Symbol" panose="05050102010706020507" pitchFamily="18" charset="2"/>
              </a:rPr>
              <a:t>Q-function: estimate the goodness of an action a at state s,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D16DC4-0989-4701-9CCE-E6310A8E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79" y="2995863"/>
            <a:ext cx="7468642" cy="8097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78E73A-598C-4C35-AE3C-BBBA4F778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157" y="4441644"/>
            <a:ext cx="7592485" cy="885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語音泡泡: 圓角矩形 6">
                <a:extLst>
                  <a:ext uri="{FF2B5EF4-FFF2-40B4-BE49-F238E27FC236}">
                    <a16:creationId xmlns:a16="http://schemas.microsoft.com/office/drawing/2014/main" id="{DE7E6BE6-F3AA-4D5A-A7D6-8EB601EF34E2}"/>
                  </a:ext>
                </a:extLst>
              </p:cNvPr>
              <p:cNvSpPr/>
              <p:nvPr/>
            </p:nvSpPr>
            <p:spPr>
              <a:xfrm>
                <a:off x="4326784" y="5704745"/>
                <a:ext cx="2619447" cy="885949"/>
              </a:xfrm>
              <a:prstGeom prst="wedgeRoundRectCallout">
                <a:avLst>
                  <a:gd name="adj1" fmla="val 36763"/>
                  <a:gd name="adj2" fmla="val -107724"/>
                  <a:gd name="adj3" fmla="val 16667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400" dirty="0">
                    <a:sym typeface="Symbol" panose="05050102010706020507" pitchFamily="18" charset="2"/>
                  </a:rPr>
                  <a:t>Discount factor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𝛾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0,1</m:t>
                        </m:r>
                      </m:e>
                    </m:d>
                  </m:oMath>
                </a14:m>
                <a:endParaRPr lang="en-US" altLang="zh-TW" sz="24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語音泡泡: 圓角矩形 6">
                <a:extLst>
                  <a:ext uri="{FF2B5EF4-FFF2-40B4-BE49-F238E27FC236}">
                    <a16:creationId xmlns:a16="http://schemas.microsoft.com/office/drawing/2014/main" id="{DE7E6BE6-F3AA-4D5A-A7D6-8EB601EF3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784" y="5704745"/>
                <a:ext cx="2619447" cy="885949"/>
              </a:xfrm>
              <a:prstGeom prst="wedgeRoundRectCallout">
                <a:avLst>
                  <a:gd name="adj1" fmla="val 36763"/>
                  <a:gd name="adj2" fmla="val -107724"/>
                  <a:gd name="adj3" fmla="val 16667"/>
                </a:avLst>
              </a:prstGeom>
              <a:blipFill>
                <a:blip r:embed="rId4"/>
                <a:stretch>
                  <a:fillRect l="-1856" b="-129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E7A6EF-77C7-48D3-B4CA-6DCA7317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01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CC3AE-1C43-4799-A043-D9A92E53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Model </a:t>
            </a:r>
            <a:endParaRPr lang="zh-TW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59426CF-B8A4-42A2-9006-787D1460B4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 model predicts what the environment will do next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Predict the next state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Predict the next reward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59426CF-B8A4-42A2-9006-787D1460B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7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5FC1FB-B29A-44B2-98E9-FBE4725A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70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Types of RL Agents Based on</a:t>
            </a:r>
            <a:endParaRPr lang="zh-TW" altLang="en-US" sz="4400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0D43782-B985-4296-B863-1817D269D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the Agent Learns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34BB421-8867-444F-9043-220B97E470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Value-based Agent:</a:t>
            </a:r>
          </a:p>
          <a:p>
            <a:pPr marL="1143000" lvl="1" indent="-457200"/>
            <a:r>
              <a:rPr lang="en-US" altLang="zh-TW" sz="2800" dirty="0"/>
              <a:t>Explicit: value function</a:t>
            </a:r>
          </a:p>
          <a:p>
            <a:pPr marL="1143000" lvl="1" indent="-457200"/>
            <a:r>
              <a:rPr lang="en-US" altLang="zh-TW" sz="2800" dirty="0"/>
              <a:t>Implicit: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Policy-based Agent:</a:t>
            </a:r>
          </a:p>
          <a:p>
            <a:pPr marL="1143000" lvl="1" indent="-457200"/>
            <a:r>
              <a:rPr lang="en-US" altLang="zh-TW" sz="2800" dirty="0"/>
              <a:t>Explicit: Policy</a:t>
            </a:r>
          </a:p>
          <a:p>
            <a:pPr marL="1143000" lvl="1" indent="-457200"/>
            <a:r>
              <a:rPr lang="en-US" altLang="zh-TW" sz="2800" dirty="0"/>
              <a:t>No value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Actor-Critic Agent</a:t>
            </a:r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F90A524A-6C38-4161-A059-CD309FD4D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If there is model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8CB313C4-3952-447F-B6CD-4E837A1DD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521073" cy="3978275"/>
          </a:xfrm>
        </p:spPr>
        <p:txBody>
          <a:bodyPr>
            <a:normAutofit lnSpcReduction="10000"/>
          </a:bodyPr>
          <a:lstStyle/>
          <a:p>
            <a:r>
              <a:rPr lang="en-US" altLang="zh-TW" sz="3200" dirty="0"/>
              <a:t>Model-based</a:t>
            </a:r>
          </a:p>
          <a:p>
            <a:pPr lvl="1"/>
            <a:r>
              <a:rPr lang="en-US" altLang="zh-TW" sz="2800" dirty="0"/>
              <a:t>Explicit: Model</a:t>
            </a:r>
          </a:p>
          <a:p>
            <a:pPr lvl="1"/>
            <a:r>
              <a:rPr lang="en-US" altLang="zh-TW" sz="2800" dirty="0"/>
              <a:t>May or may not have policy and value function</a:t>
            </a:r>
          </a:p>
          <a:p>
            <a:r>
              <a:rPr lang="en-US" altLang="zh-TW" sz="3200" dirty="0"/>
              <a:t>Model-free</a:t>
            </a:r>
          </a:p>
          <a:p>
            <a:pPr lvl="1"/>
            <a:r>
              <a:rPr lang="en-US" altLang="zh-TW" sz="2800" dirty="0"/>
              <a:t>Explicit: Value function and/or policy function</a:t>
            </a:r>
          </a:p>
          <a:p>
            <a:pPr lvl="1"/>
            <a:r>
              <a:rPr lang="en-US" altLang="zh-TW" sz="2800" dirty="0"/>
              <a:t>No model</a:t>
            </a:r>
            <a:endParaRPr lang="zh-TW" altLang="en-US" sz="2800" dirty="0"/>
          </a:p>
        </p:txBody>
      </p:sp>
      <p:sp>
        <p:nvSpPr>
          <p:cNvPr id="5" name="文字方塊 4">
            <a:hlinkClick r:id="rId2"/>
          </p:cNvPr>
          <p:cNvSpPr txBox="1"/>
          <p:nvPr/>
        </p:nvSpPr>
        <p:spPr>
          <a:xfrm>
            <a:off x="3286213" y="6299377"/>
            <a:ext cx="779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http://rl-gym-doc.s3-website-us-west-2.amazonaws.com/</a:t>
            </a:r>
            <a:r>
              <a:rPr kumimoji="1" lang="en-US" altLang="zh-TW" dirty="0" err="1">
                <a:hlinkClick r:id="rId2"/>
              </a:rPr>
              <a:t>mlss</a:t>
            </a:r>
            <a:r>
              <a:rPr kumimoji="1" lang="en-US" altLang="zh-TW" dirty="0">
                <a:hlinkClick r:id="rId2"/>
              </a:rPr>
              <a:t>/2016-MLSS-RL.pdf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0685AD-927F-4BA3-B1EA-997F8A20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5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1ECBCC-BBED-4F2F-8939-650E681C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/>
              <a:t>Exploration and Exploitation</a:t>
            </a:r>
            <a:endParaRPr lang="zh-TW" altLang="en-US" sz="48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C4172C-47C1-4E41-9ADE-13EDB97C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Exploration</a:t>
            </a:r>
            <a:r>
              <a:rPr lang="en-US" altLang="zh-TW" dirty="0"/>
              <a:t>: </a:t>
            </a:r>
          </a:p>
          <a:p>
            <a:pPr marL="1143000" lvl="1" indent="-457200"/>
            <a:r>
              <a:rPr lang="en-US" altLang="zh-TW" dirty="0"/>
              <a:t>trying new things that might enable the agent to make better decisions in the future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Exploitation</a:t>
            </a:r>
            <a:r>
              <a:rPr lang="en-US" altLang="zh-TW" dirty="0"/>
              <a:t>: </a:t>
            </a:r>
          </a:p>
          <a:p>
            <a:pPr marL="1143000" lvl="1" indent="-457200"/>
            <a:r>
              <a:rPr lang="en-US" altLang="zh-TW" dirty="0"/>
              <a:t>choosing actions that are expected to yield good reward given the past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Trade-off between exploration </a:t>
            </a:r>
            <a:r>
              <a:rPr lang="en-US" altLang="zh-TW"/>
              <a:t>and exploitation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C2716-8BF5-4A0C-A76E-F32D2E28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09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Parameterized Policies</a:t>
            </a:r>
            <a:endParaRPr lang="zh-TW" sz="4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838201" y="1667449"/>
            <a:ext cx="10718837" cy="435133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solidFill>
                  <a:srgbClr val="FF0000"/>
                </a:solidFill>
              </a:rPr>
              <a:t>A family of policies </a:t>
            </a:r>
            <a:r>
              <a:rPr lang="en-US" altLang="zh-TW" sz="2800" dirty="0"/>
              <a:t>indexed by </a:t>
            </a:r>
            <a:r>
              <a:rPr lang="en-US" altLang="zh-TW" sz="2800" u="sng" dirty="0"/>
              <a:t>parameter vector </a:t>
            </a:r>
            <a:r>
              <a:rPr lang="en-US" altLang="zh-TW" sz="2800" u="sng" dirty="0">
                <a:sym typeface="Symbol" panose="05050102010706020507" pitchFamily="18" charset="2"/>
              </a:rPr>
              <a:t></a:t>
            </a:r>
            <a:endParaRPr lang="en-US" altLang="zh-TW" sz="2800" u="sng" dirty="0"/>
          </a:p>
          <a:p>
            <a:pPr marL="97155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/>
              <a:t>Deterministic policies:</a:t>
            </a:r>
            <a:r>
              <a:rPr lang="zh-TW" altLang="en-US" sz="2400" dirty="0"/>
              <a:t> </a:t>
            </a:r>
            <a:r>
              <a:rPr lang="en-US" altLang="zh-TW" sz="2400" dirty="0"/>
              <a:t>a=</a:t>
            </a:r>
            <a:r>
              <a:rPr lang="el-GR" altLang="zh-TW" sz="2400" dirty="0">
                <a:solidFill>
                  <a:srgbClr val="FF0000"/>
                </a:solidFill>
              </a:rPr>
              <a:t>π</a:t>
            </a:r>
            <a:r>
              <a:rPr lang="el-GR" altLang="zh-TW" sz="2400" baseline="-25000" dirty="0">
                <a:solidFill>
                  <a:srgbClr val="FF0000"/>
                </a:solidFill>
                <a:sym typeface="Symbol"/>
              </a:rPr>
              <a:t></a:t>
            </a:r>
            <a:r>
              <a:rPr lang="el-GR" altLang="zh-TW" sz="2400" dirty="0"/>
              <a:t>(</a:t>
            </a:r>
            <a:r>
              <a:rPr lang="en-US" altLang="zh-TW" sz="2400" dirty="0"/>
              <a:t>s)</a:t>
            </a:r>
          </a:p>
          <a:p>
            <a:pPr marL="971550" lvl="1" indent="-285750">
              <a:spcBef>
                <a:spcPts val="600"/>
              </a:spcBef>
            </a:pPr>
            <a:r>
              <a:rPr lang="en-US" altLang="zh-TW" sz="2400" dirty="0"/>
              <a:t>Stochastic policies:</a:t>
            </a:r>
            <a:r>
              <a:rPr lang="zh-TW" altLang="en-US" sz="2400" dirty="0"/>
              <a:t> </a:t>
            </a:r>
            <a:r>
              <a:rPr lang="en-US" altLang="zh-TW" sz="2400" dirty="0"/>
              <a:t>a∼</a:t>
            </a:r>
            <a:r>
              <a:rPr lang="en-US" altLang="zh-TW" sz="2400" dirty="0">
                <a:solidFill>
                  <a:srgbClr val="FF0000"/>
                </a:solidFill>
              </a:rPr>
              <a:t>π</a:t>
            </a:r>
            <a:r>
              <a:rPr lang="el-GR" altLang="zh-TW" baseline="-25000" dirty="0">
                <a:solidFill>
                  <a:srgbClr val="FF0000"/>
                </a:solidFill>
                <a:sym typeface="Symbol"/>
              </a:rPr>
              <a:t></a:t>
            </a:r>
            <a:r>
              <a:rPr lang="en-US" altLang="zh-TW" sz="2400" dirty="0"/>
              <a:t>(</a:t>
            </a:r>
            <a:r>
              <a:rPr lang="en-US" altLang="zh-TW" sz="2400" dirty="0" err="1"/>
              <a:t>a|s</a:t>
            </a:r>
            <a:r>
              <a:rPr lang="en-US" altLang="zh-TW" sz="24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/>
              <a:t>Analogous to classification or regression with input s, output a.</a:t>
            </a:r>
          </a:p>
          <a:p>
            <a:pPr marL="9715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u="sng" dirty="0"/>
              <a:t>Discrete action space</a:t>
            </a:r>
            <a:r>
              <a:rPr lang="en-US" altLang="zh-TW" sz="2400" dirty="0"/>
              <a:t>: network outputs vector of probabilities 1</a:t>
            </a:r>
          </a:p>
          <a:p>
            <a:pPr marL="9715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u="sng" dirty="0"/>
              <a:t>Continuous action space</a:t>
            </a:r>
            <a:r>
              <a:rPr lang="en-US" altLang="zh-TW" sz="2400" dirty="0"/>
              <a:t>: network outputs mean and diagonal covariance of Gaussian</a:t>
            </a:r>
          </a:p>
          <a:p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手繪多邊形 7">
            <a:hlinkClick r:id="rId3" tooltip="深入瞭解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466022" y="6477369"/>
            <a:ext cx="2963979" cy="298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TW" sz="1200" dirty="0">
                <a:solidFill>
                  <a:srgbClr val="D24726">
                    <a:alpha val="37000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(在 [投影片放映] 模式中按一下箭頭)</a:t>
            </a:r>
          </a:p>
          <a:p>
            <a:endParaRPr lang="zh-TW" sz="1200" dirty="0">
              <a:solidFill>
                <a:srgbClr val="D24726">
                  <a:alpha val="37000"/>
                </a:srgb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611529" y="5152201"/>
            <a:ext cx="3085500" cy="1212784"/>
            <a:chOff x="5611529" y="5430528"/>
            <a:chExt cx="3085500" cy="1212784"/>
          </a:xfrm>
        </p:grpSpPr>
        <p:sp>
          <p:nvSpPr>
            <p:cNvPr id="5" name="圓角矩形 4"/>
            <p:cNvSpPr/>
            <p:nvPr/>
          </p:nvSpPr>
          <p:spPr>
            <a:xfrm>
              <a:off x="5611529" y="5430528"/>
              <a:ext cx="3085500" cy="121278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/>
                <a:t>Dependency of variables:</a:t>
              </a:r>
            </a:p>
            <a:p>
              <a:endParaRPr lang="en-US" altLang="zh-TW" dirty="0"/>
            </a:p>
            <a:p>
              <a:endParaRPr lang="en-US" altLang="zh-TW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096937" y="5983530"/>
              <a:ext cx="2114681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r </a:t>
              </a:r>
              <a:r>
                <a:rPr lang="en-US" altLang="zh-TW" sz="2400" dirty="0">
                  <a:sym typeface="Wingdings" panose="05000000000000000000" pitchFamily="2" charset="2"/>
                </a:rPr>
                <a:t> </a:t>
              </a:r>
              <a:r>
                <a:rPr lang="en-US" altLang="zh-TW" sz="2400" b="1" dirty="0">
                  <a:sym typeface="Symbol" panose="05050102010706020507" pitchFamily="18" charset="2"/>
                </a:rPr>
                <a:t>a </a:t>
              </a:r>
              <a:r>
                <a:rPr lang="en-US" altLang="zh-TW" sz="2400" b="1" dirty="0">
                  <a:sym typeface="Wingdings" panose="05000000000000000000" pitchFamily="2" charset="2"/>
                </a:rPr>
                <a:t></a:t>
              </a:r>
              <a:r>
                <a:rPr lang="it-IT" altLang="zh-TW" sz="2400" b="1" dirty="0">
                  <a:sym typeface="Symbol" panose="05050102010706020507" pitchFamily="18" charset="2"/>
                </a:rPr>
                <a:t> </a:t>
              </a:r>
              <a:r>
                <a:rPr lang="it-IT" altLang="zh-TW" sz="2400" b="1" dirty="0">
                  <a:sym typeface="Wingdings" panose="05000000000000000000" pitchFamily="2" charset="2"/>
                </a:rPr>
                <a:t></a:t>
              </a:r>
              <a:r>
                <a:rPr lang="en-US" altLang="zh-TW" sz="24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zh-TW" sz="24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</a:t>
              </a:r>
              <a:endParaRPr lang="en-US" altLang="zh-TW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F53C17D-4713-42AC-84E6-7F1DB34A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50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657726" y="6683"/>
                <a:ext cx="10381406" cy="120886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4400" b="1" dirty="0"/>
                  <a:t>Goal of Reinforcement Learning </a:t>
                </a:r>
                <a14:m>
                  <m:oMath xmlns:m="http://schemas.openxmlformats.org/officeDocument/2006/math">
                    <m:r>
                      <a:rPr lang="en-US" altLang="zh-TW" sz="44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zh-TW" sz="4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4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altLang="zh-TW" sz="4400" b="1" dirty="0"/>
                  <a:t>?</a:t>
                </a:r>
                <a:endParaRPr lang="zh-TW" altLang="en-US" sz="4400" b="1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7726" y="6683"/>
                <a:ext cx="10381406" cy="1208868"/>
              </a:xfrm>
              <a:blipFill>
                <a:blip r:embed="rId2"/>
                <a:stretch>
                  <a:fillRect l="-2408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 family of policies </a:t>
                </a:r>
                <a:r>
                  <a:rPr lang="en-US" altLang="zh-TW" dirty="0">
                    <a:solidFill>
                      <a:schemeClr val="tx1"/>
                    </a:solidFill>
                    <a:sym typeface="Symbol"/>
                  </a:rPr>
                  <a:t>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controlled by parameter vector </a:t>
                </a:r>
                <a:r>
                  <a:rPr lang="en-US" altLang="zh-TW" i="1" dirty="0">
                    <a:solidFill>
                      <a:schemeClr val="tx1"/>
                    </a:solidFill>
                    <a:sym typeface="Symbol"/>
                  </a:rPr>
                  <a:t></a:t>
                </a:r>
                <a:endParaRPr lang="en-US" altLang="zh-TW" i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limLow>
                        <m:limLow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	</a:t>
                </a:r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Two kinds of methods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Derivative-Free Optimization</a:t>
                </a:r>
              </a:p>
              <a:p>
                <a:pPr marL="1143000" lvl="1" indent="-457200"/>
                <a:r>
                  <a:rPr lang="en-US" altLang="zh-TW" dirty="0">
                    <a:solidFill>
                      <a:schemeClr val="tx1"/>
                    </a:solidFill>
                  </a:rPr>
                  <a:t>Evolutionary </a:t>
                </a:r>
              </a:p>
              <a:p>
                <a:pPr marL="1143000" lvl="1" indent="-457200"/>
                <a:r>
                  <a:rPr lang="en-US" altLang="zh-TW" dirty="0">
                    <a:solidFill>
                      <a:schemeClr val="tx1"/>
                    </a:solidFill>
                  </a:rPr>
                  <a:t>Q-Learning (Critic)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Derivative-Based Methods</a:t>
                </a:r>
              </a:p>
              <a:p>
                <a:pPr marL="1143000" lvl="1" indent="-45720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Policy Gradient (Actor)</a:t>
                </a:r>
              </a:p>
              <a:p>
                <a:pPr marL="1143000" lvl="1" indent="-45720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Actor-Critic</a:t>
                </a:r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8" t="-3081" b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8066314" y="3156858"/>
            <a:ext cx="2935419" cy="2646558"/>
            <a:chOff x="8066314" y="3156858"/>
            <a:chExt cx="2935419" cy="2646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/>
                <p:cNvSpPr txBox="1"/>
                <p:nvPr/>
              </p:nvSpPr>
              <p:spPr>
                <a:xfrm>
                  <a:off x="8066314" y="3156858"/>
                  <a:ext cx="2935419" cy="2646558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sz="2400" b="0" i="1" dirty="0" smtClean="0">
                            <a:sym typeface="Symbol" panose="05050102010706020507" pitchFamily="18" charset="2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it-IT" altLang="zh-TW" sz="2400" dirty="0" smtClean="0"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zh-TW" altLang="en-US" sz="2400" i="1">
                            <a:latin typeface="Cambria Math"/>
                          </a:rPr>
                          <m:t>𝜏</m:t>
                        </m:r>
                        <m:r>
                          <m:rPr>
                            <m:nor/>
                          </m:rPr>
                          <a:rPr lang="it-IT" altLang="zh-TW" sz="2400" dirty="0" smtClean="0">
                            <a:sym typeface="Symbol" panose="05050102010706020507" pitchFamily="18" charset="2"/>
                          </a:rPr>
                          <m:t>)=</m:t>
                        </m:r>
                        <m:r>
                          <m:rPr>
                            <m:nor/>
                          </m:rPr>
                          <a:rPr lang="it-IT" altLang="zh-TW" sz="2400" dirty="0" smtClean="0">
                            <a:sym typeface="Symbol" panose="05050102010706020507" pitchFamily="18" charset="2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it-IT" altLang="zh-TW" sz="2400" dirty="0" smtClean="0">
                            <a:sym typeface="Symbol" panose="05050102010706020507" pitchFamily="18" charset="2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it-IT" altLang="zh-TW" sz="2400" dirty="0" smtClean="0"/>
                          <m:t>r</m:t>
                        </m:r>
                        <m:r>
                          <m:rPr>
                            <m:nor/>
                          </m:rPr>
                          <a:rPr lang="en-US" altLang="zh-TW" sz="2400" b="0" i="0" baseline="-25000" dirty="0" smtClean="0"/>
                          <m:t>1</m:t>
                        </m:r>
                        <m:r>
                          <m:rPr>
                            <m:nor/>
                          </m:rPr>
                          <a:rPr lang="it-IT" altLang="zh-TW" sz="2400" dirty="0" smtClean="0"/>
                          <m:t>+</m:t>
                        </m:r>
                        <m:r>
                          <m:rPr>
                            <m:nor/>
                          </m:rPr>
                          <a:rPr lang="it-IT" altLang="zh-TW" sz="2400" dirty="0" smtClean="0"/>
                          <m:t>r</m:t>
                        </m:r>
                        <m:r>
                          <m:rPr>
                            <m:nor/>
                          </m:rPr>
                          <a:rPr lang="en-US" altLang="zh-TW" sz="2400" b="0" i="0" baseline="-25000" dirty="0" smtClean="0"/>
                          <m:t>2</m:t>
                        </m:r>
                        <m:r>
                          <m:rPr>
                            <m:nor/>
                          </m:rPr>
                          <a:rPr lang="it-IT" altLang="zh-TW" sz="2400" dirty="0" smtClean="0">
                            <a:sym typeface="Symbol" panose="05050102010706020507" pitchFamily="18" charset="2"/>
                          </a:rPr>
                          <m:t>+ ... +</m:t>
                        </m:r>
                        <m:r>
                          <m:rPr>
                            <m:nor/>
                          </m:rPr>
                          <a:rPr lang="it-IT" altLang="zh-TW" sz="2400" dirty="0" smtClean="0">
                            <a:sym typeface="Symbol" panose="05050102010706020507" pitchFamily="18" charset="2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TW" sz="2400" b="0" i="0" baseline="-25000" dirty="0" smtClean="0"/>
                          <m:t>T</m:t>
                        </m:r>
                        <m:r>
                          <m:rPr>
                            <m:nor/>
                          </m:rPr>
                          <a:rPr lang="it-IT" altLang="zh-TW" sz="2400" dirty="0" smtClean="0"/>
                          <m:t>]</m:t>
                        </m:r>
                      </m:oMath>
                    </m:oMathPara>
                  </a14:m>
                  <a:endParaRPr lang="en-US" altLang="zh-TW" sz="2400" dirty="0"/>
                </a:p>
                <a:p>
                  <a:endParaRPr lang="en-US" altLang="zh-TW" sz="2400" dirty="0"/>
                </a:p>
                <a:p>
                  <a14:m>
                    <m:oMath xmlns:m="http://schemas.openxmlformats.org/officeDocument/2006/math">
                      <m:r>
                        <a:rPr lang="en-US" altLang="zh-TW" sz="2400" b="0" i="1">
                          <a:latin typeface="Cambria Math"/>
                        </a:rPr>
                        <m:t>𝐽</m:t>
                      </m:r>
                      <m:r>
                        <a:rPr lang="en-US" altLang="zh-TW" sz="2400" b="0">
                          <a:latin typeface="Cambria Math"/>
                        </a:rPr>
                        <m:t>(</m:t>
                      </m:r>
                      <m:r>
                        <a:rPr lang="zh-TW" altLang="en-US" sz="2400" b="0" i="1">
                          <a:latin typeface="Cambria Math"/>
                        </a:rPr>
                        <m:t>𝜃</m:t>
                      </m:r>
                      <m:r>
                        <a:rPr lang="en-US" altLang="zh-TW" sz="2400" b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zh-TW" sz="2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b="0" i="1"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400" b="0">
                              <a:latin typeface="Cambria Math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b="0" i="1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400" b="0">
                              <a:latin typeface="Cambria Math"/>
                            </a:rPr>
                            <m:t>(</m:t>
                          </m:r>
                          <m:r>
                            <a:rPr lang="zh-TW" altLang="en-US" sz="2400" b="0" i="1"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400" b="0">
                              <a:latin typeface="Cambria Math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>
                              <a:latin typeface="Cambria Math"/>
                            </a:rPr>
                            <m:t>𝑟</m:t>
                          </m:r>
                          <m:r>
                            <a:rPr lang="en-US" altLang="zh-TW" sz="2400" b="0">
                              <a:latin typeface="Cambria Math"/>
                            </a:rPr>
                            <m:t>(</m:t>
                          </m:r>
                          <m:r>
                            <a:rPr lang="zh-TW" altLang="en-US" sz="2400" b="0" i="1"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400" b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a14:m>
                  <a:endParaRPr lang="en-US" altLang="zh-TW" sz="2400" dirty="0"/>
                </a:p>
                <a:p>
                  <a:endParaRPr lang="en-US" altLang="zh-TW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" name="文字方塊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314" y="3156858"/>
                  <a:ext cx="2935419" cy="26465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40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左大括弧 5"/>
            <p:cNvSpPr/>
            <p:nvPr/>
          </p:nvSpPr>
          <p:spPr>
            <a:xfrm rot="16200000">
              <a:off x="9547720" y="2933268"/>
              <a:ext cx="315137" cy="1503394"/>
            </a:xfrm>
            <a:prstGeom prst="leftBrace">
              <a:avLst>
                <a:gd name="adj1" fmla="val 26025"/>
                <a:gd name="adj2" fmla="val 5092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71C866-BAAE-4775-8E5A-F5DEEA93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4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9CC925-796B-4C6F-499D-A5C8B96DEA1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96DCE9-5AE0-282F-F162-11BE79B6CEF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C8C323-A8D0-9165-4FA4-6FFB19DC5D0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rgbClr val="5B5B5B"/>
                </a:solidFill>
              </a:rPr>
              <a:t>下列關於</a:t>
            </a:r>
            <a:r>
              <a:rPr lang="en-US" altLang="zh-TW" sz="3600" b="1" dirty="0">
                <a:solidFill>
                  <a:srgbClr val="5B5B5B"/>
                </a:solidFill>
              </a:rPr>
              <a:t>Markov Decision Process
</a:t>
            </a:r>
            <a:r>
              <a:rPr lang="zh-TW" altLang="en-US" sz="3600" b="1" dirty="0">
                <a:solidFill>
                  <a:srgbClr val="5B5B5B"/>
                </a:solidFill>
              </a:rPr>
              <a:t>的敘述何者錯誤</a:t>
            </a:r>
            <a:r>
              <a:rPr lang="en-US" altLang="zh-TW" sz="3600" b="1" dirty="0">
                <a:solidFill>
                  <a:srgbClr val="5B5B5B"/>
                </a:solidFill>
              </a:rPr>
              <a:t>?</a:t>
            </a:r>
            <a:endParaRPr lang="zh-TW" altLang="en-US" sz="3600" b="1" dirty="0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212176-AF30-B391-6E32-3B437F4B774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8943DC-0F55-40CE-95BD-E33AE219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27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493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Policy Gradient Methods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11179627" cy="1137793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Prof. Hung-Yi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Lee@NTU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Slide,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/>
              </a:rPr>
              <a:t>Video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(Chinese)</a:t>
            </a:r>
          </a:p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Prof. Sergey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Levine@UC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Berkeley: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3"/>
              </a:rPr>
              <a:t>Slide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4"/>
              </a:rPr>
              <a:t>Video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(English)</a:t>
            </a:r>
          </a:p>
          <a:p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DE89C2-3681-4127-8611-818C85D8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84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Policy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/>
                  <a:t> is a network with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Input: the observation of machine represented as a vector or a matrix</a:t>
                </a:r>
              </a:p>
              <a:p>
                <a:pPr lvl="1"/>
                <a:r>
                  <a:rPr lang="en-US" altLang="zh-TW" dirty="0"/>
                  <a:t>Output: each action corresponds to a neuron in output layer</a:t>
                </a:r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26"/>
          <p:cNvSpPr/>
          <p:nvPr/>
        </p:nvSpPr>
        <p:spPr>
          <a:xfrm>
            <a:off x="4995117" y="4586224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5023760" y="4678536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5030555" y="5008887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5040624" y="5779066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5022457" y="5371841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4596336" y="5169686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4053111" y="5011672"/>
            <a:ext cx="72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" name="Shape 226"/>
          <p:cNvSpPr/>
          <p:nvPr/>
        </p:nvSpPr>
        <p:spPr>
          <a:xfrm>
            <a:off x="3919507" y="4678536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5317708" y="4800416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5313576" y="5213712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5306864" y="5882567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3510321" y="5169686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左箭號 67"/>
          <p:cNvSpPr/>
          <p:nvPr/>
        </p:nvSpPr>
        <p:spPr>
          <a:xfrm flipH="1">
            <a:off x="2675048" y="5156252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3046589" y="4521643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Shape 226"/>
          <p:cNvSpPr/>
          <p:nvPr/>
        </p:nvSpPr>
        <p:spPr>
          <a:xfrm>
            <a:off x="3165072" y="4678536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31614" y="5882250"/>
            <a:ext cx="12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755661" y="5654241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755661" y="5055862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759609" y="4599158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490997" y="4945610"/>
            <a:ext cx="162899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Score of an action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12" y="3476449"/>
            <a:ext cx="1063816" cy="108130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6597940" y="4575626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600887" y="5046542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606916" y="5623464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40" name="右大括弧 39"/>
          <p:cNvSpPr/>
          <p:nvPr/>
        </p:nvSpPr>
        <p:spPr>
          <a:xfrm>
            <a:off x="7156039" y="4496566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58" y="4693831"/>
            <a:ext cx="1869691" cy="12298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3EADF0-C68A-4D67-9660-419FC236AA47}"/>
              </a:ext>
            </a:extLst>
          </p:cNvPr>
          <p:cNvSpPr txBox="1"/>
          <p:nvPr/>
        </p:nvSpPr>
        <p:spPr>
          <a:xfrm>
            <a:off x="7410217" y="3700011"/>
            <a:ext cx="212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Take the action based on the probability.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is a Neural Network</a:t>
            </a:r>
            <a:endParaRPr lang="zh-TW" altLang="en-US" dirty="0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9143" y="4799213"/>
            <a:ext cx="1228475" cy="164046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0022" y="3381450"/>
            <a:ext cx="1826485" cy="1061701"/>
          </a:xfrm>
          <a:prstGeom prst="rect">
            <a:avLst/>
          </a:prstGeom>
        </p:spPr>
      </p:pic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EB076413-71C3-4D32-8DB7-1C230D71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5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8" grpId="0"/>
      <p:bldP spid="30" grpId="0" animBg="1"/>
      <p:bldP spid="31" grpId="0" animBg="1"/>
      <p:bldP spid="32" grpId="0" animBg="1"/>
      <p:bldP spid="33" grpId="0" animBg="1"/>
      <p:bldP spid="37" grpId="0"/>
      <p:bldP spid="38" grpId="0"/>
      <p:bldP spid="39" grpId="0"/>
      <p:bldP spid="40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1135379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RL Courses</a:t>
            </a:r>
          </a:p>
          <a:p>
            <a:pPr lvl="1"/>
            <a:r>
              <a:rPr lang="en-US" altLang="zh-TW" b="1" dirty="0">
                <a:hlinkClick r:id="rId3"/>
              </a:rPr>
              <a:t>Intro to Reinforcement Learning</a:t>
            </a:r>
            <a:r>
              <a:rPr lang="en-US" altLang="zh-TW" b="1" dirty="0"/>
              <a:t> by </a:t>
            </a:r>
            <a:r>
              <a:rPr lang="en-US" altLang="zh-TW" b="1" dirty="0" err="1">
                <a:hlinkClick r:id="rId4"/>
              </a:rPr>
              <a:t>Bolei</a:t>
            </a:r>
            <a:r>
              <a:rPr lang="en-US" altLang="zh-TW" b="1" dirty="0">
                <a:hlinkClick r:id="rId4"/>
              </a:rPr>
              <a:t> Zhou</a:t>
            </a:r>
            <a:r>
              <a:rPr lang="en-US" altLang="zh-TW" b="1" dirty="0"/>
              <a:t> (</a:t>
            </a:r>
            <a:r>
              <a:rPr lang="zh-TW" altLang="en-US" b="1" dirty="0"/>
              <a:t>周博磊</a:t>
            </a:r>
            <a:r>
              <a:rPr lang="en-US" altLang="zh-TW" b="1" dirty="0"/>
              <a:t>)</a:t>
            </a:r>
            <a:endParaRPr lang="zh-TW" altLang="en-US" b="1" dirty="0"/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hlinkClick r:id="rId5"/>
              </a:rPr>
              <a:t>CS294-112 Deep Reinforcement Learning </a:t>
            </a:r>
            <a:r>
              <a:rPr lang="en-US" altLang="zh-TW" sz="2000" dirty="0"/>
              <a:t>by </a:t>
            </a:r>
            <a:r>
              <a:rPr lang="en-US" altLang="zh-TW" sz="2000" b="1" dirty="0">
                <a:hlinkClick r:id="rId6"/>
              </a:rPr>
              <a:t>Sergey Levine</a:t>
            </a:r>
            <a:endParaRPr lang="en-US" altLang="zh-TW" sz="2000" dirty="0"/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hlinkClick r:id="rId7"/>
              </a:rPr>
              <a:t>NTU MLDS</a:t>
            </a:r>
            <a:r>
              <a:rPr lang="en-US" altLang="zh-TW" sz="2000" dirty="0"/>
              <a:t> by Hung-Yi Lee [</a:t>
            </a:r>
            <a:r>
              <a:rPr lang="en-US" altLang="zh-TW" sz="2000" dirty="0">
                <a:hlinkClick r:id="rId8"/>
              </a:rPr>
              <a:t>Video links</a:t>
            </a:r>
            <a:r>
              <a:rPr lang="en-US" altLang="zh-TW" sz="2000" dirty="0"/>
              <a:t>] (4 lectures, around 45 minutes each)</a:t>
            </a:r>
          </a:p>
          <a:p>
            <a:r>
              <a:rPr lang="en-US" altLang="zh-TW" dirty="0"/>
              <a:t>Textbook: Reinforcement Learning: An Introduction </a:t>
            </a:r>
          </a:p>
          <a:p>
            <a:pPr lvl="1"/>
            <a:r>
              <a:rPr lang="en-US" altLang="zh-TW" dirty="0">
                <a:hlinkClick r:id="rId9"/>
              </a:rPr>
              <a:t>http://incompleteideas.net/sutton/book/the-book.html</a:t>
            </a:r>
            <a:endParaRPr lang="en-US" altLang="zh-TW" dirty="0"/>
          </a:p>
          <a:p>
            <a:pPr>
              <a:lnSpc>
                <a:spcPct val="100000"/>
              </a:lnSpc>
            </a:pPr>
            <a:endParaRPr lang="zh-TW" altLang="en-US" sz="3600" dirty="0"/>
          </a:p>
          <a:p>
            <a:pPr>
              <a:lnSpc>
                <a:spcPct val="100000"/>
              </a:lnSpc>
            </a:pP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694FB1-9A9E-4C7B-A2BA-1ACD1074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0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a Policy (Cost Function)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27313" y="1825625"/>
                <a:ext cx="12594521" cy="51720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/>
                  <a:t>Given an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3200" dirty="0"/>
                  <a:t> with parameter </a:t>
                </a:r>
                <a14:m>
                  <m:oMath xmlns:m="http://schemas.openxmlformats.org/officeDocument/2006/math">
                    <m:r>
                      <a:rPr lang="zh-TW" altLang="en-US" sz="3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32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313" y="1825625"/>
                <a:ext cx="12594521" cy="5172075"/>
              </a:xfrm>
              <a:blipFill rotWithShape="0">
                <a:blip r:embed="rId2"/>
                <a:stretch>
                  <a:fillRect l="-1258" t="-1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36172" y="2401683"/>
                <a:ext cx="5139507" cy="593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/>
                  <a:t>Total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2" y="2401683"/>
                <a:ext cx="5139507" cy="593368"/>
              </a:xfrm>
              <a:prstGeom prst="rect">
                <a:avLst/>
              </a:prstGeom>
              <a:blipFill rotWithShape="0">
                <a:blip r:embed="rId3"/>
                <a:stretch>
                  <a:fillRect l="-3084" t="-11340" b="-34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936173" y="3024788"/>
                <a:ext cx="125213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/>
                  <a:t>Even with the same 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3200" dirty="0"/>
                  <a:t> is different each time  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3" y="3024788"/>
                <a:ext cx="12521348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266" t="-12500" b="-34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36173" y="4430685"/>
                <a:ext cx="126701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/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3200" dirty="0"/>
                  <a:t> </a:t>
                </a:r>
                <a:r>
                  <a:rPr lang="en-US" altLang="zh-TW" sz="3200" dirty="0"/>
                  <a:t>as the </a:t>
                </a:r>
                <a:r>
                  <a:rPr lang="en-US" altLang="zh-TW" sz="3200" i="1" u="sng" dirty="0"/>
                  <a:t>expected value </a:t>
                </a:r>
                <a:r>
                  <a:rPr lang="en-US" altLang="zh-TW" sz="32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320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3" y="4430685"/>
                <a:ext cx="12670178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251" t="-12500" b="-34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936173" y="5137130"/>
                <a:ext cx="119911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3200" dirty="0"/>
                  <a:t> evaluates the goodness of an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3" y="5137130"/>
                <a:ext cx="11991161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936173" y="3724240"/>
            <a:ext cx="12997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0000FF"/>
                </a:solidFill>
              </a:rPr>
              <a:t>Randomness in the actor and the game</a:t>
            </a:r>
            <a:endParaRPr lang="zh-TW" altLang="en-US" sz="3200" dirty="0">
              <a:solidFill>
                <a:srgbClr val="0000FF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CA7404-E865-4E54-ADC8-82EB1D31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6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the Policy: the Cumulated Reward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52187" y="1339792"/>
                <a:ext cx="11031163" cy="453322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An episode is considered as a trajectory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If you use an actor to play the game, each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800" dirty="0"/>
                  <a:t> has a probability to be sampled </a:t>
                </a:r>
              </a:p>
              <a:p>
                <a:pPr lvl="2"/>
                <a:r>
                  <a:rPr lang="en-US" altLang="zh-TW" sz="2800" dirty="0"/>
                  <a:t>The probability depends on actor parameter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2187" y="1339792"/>
                <a:ext cx="11031163" cy="4533220"/>
              </a:xfrm>
              <a:blipFill rotWithShape="0">
                <a:blip r:embed="rId3"/>
                <a:stretch>
                  <a:fillRect l="-1160" t="-14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1452778" y="5085031"/>
            <a:ext cx="3228634" cy="988540"/>
            <a:chOff x="1452778" y="4597351"/>
            <a:chExt cx="3228634" cy="98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/>
                <p:cNvSpPr txBox="1"/>
                <p:nvPr/>
              </p:nvSpPr>
              <p:spPr>
                <a:xfrm>
                  <a:off x="1452778" y="4788136"/>
                  <a:ext cx="936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" name="文字方塊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2778" y="4788136"/>
                  <a:ext cx="936171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2141412" y="4597351"/>
                  <a:ext cx="2540000" cy="988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1412" y="4597351"/>
                  <a:ext cx="2540000" cy="98854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字方塊 7"/>
          <p:cNvSpPr txBox="1"/>
          <p:nvPr/>
        </p:nvSpPr>
        <p:spPr>
          <a:xfrm>
            <a:off x="7091602" y="5778874"/>
            <a:ext cx="454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717156" y="4989939"/>
                <a:ext cx="223293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6" y="4989939"/>
                <a:ext cx="2232933" cy="11308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559491" y="5110432"/>
            <a:ext cx="479992" cy="95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683044" y="5236047"/>
            <a:ext cx="856399" cy="569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207637" y="5001598"/>
            <a:ext cx="766592" cy="1119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950089" y="4975040"/>
                <a:ext cx="4827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400" dirty="0"/>
                  <a:t> to play the game N times, </a:t>
                </a:r>
              </a:p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089" y="4975040"/>
                <a:ext cx="4827024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894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359576A-8A4F-4135-A44F-BA9072F97672}"/>
                  </a:ext>
                </a:extLst>
              </p:cNvPr>
              <p:cNvSpPr txBox="1"/>
              <p:nvPr/>
            </p:nvSpPr>
            <p:spPr>
              <a:xfrm>
                <a:off x="4111243" y="2631066"/>
                <a:ext cx="4465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as the </a:t>
                </a:r>
                <a:r>
                  <a:rPr lang="en-US" altLang="zh-TW" sz="2400" i="1" u="sng" dirty="0"/>
                  <a:t>expected value </a:t>
                </a:r>
                <a:r>
                  <a:rPr lang="en-US" altLang="zh-TW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59576A-8A4F-4135-A44F-BA9072F9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243" y="2631066"/>
                <a:ext cx="446507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73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61340" y="6438092"/>
                <a:ext cx="2895408" cy="506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340" y="6438092"/>
                <a:ext cx="2895408" cy="506998"/>
              </a:xfrm>
              <a:prstGeom prst="rect">
                <a:avLst/>
              </a:prstGeom>
              <a:blipFill>
                <a:blip r:embed="rId9"/>
                <a:stretch>
                  <a:fillRect b="-10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330082" y="4845671"/>
            <a:ext cx="3725694" cy="20817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圖說文字 15"/>
          <p:cNvSpPr/>
          <p:nvPr/>
        </p:nvSpPr>
        <p:spPr>
          <a:xfrm>
            <a:off x="652187" y="6120761"/>
            <a:ext cx="1527243" cy="824329"/>
          </a:xfrm>
          <a:prstGeom prst="wedgeRectCallout">
            <a:avLst>
              <a:gd name="adj1" fmla="val 56757"/>
              <a:gd name="adj2" fmla="val -807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FF0000"/>
                </a:solidFill>
              </a:rPr>
              <a:t>Sum over all possible trajectory 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圖說文字 16"/>
              <p:cNvSpPr/>
              <p:nvPr/>
            </p:nvSpPr>
            <p:spPr>
              <a:xfrm>
                <a:off x="7040231" y="6064652"/>
                <a:ext cx="4595366" cy="731463"/>
              </a:xfrm>
              <a:prstGeom prst="wedgeRectCallout">
                <a:avLst>
                  <a:gd name="adj1" fmla="val -70546"/>
                  <a:gd name="adj2" fmla="val -6022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Implementation:</a:t>
                </a:r>
              </a:p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Sampling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N times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圖說文字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231" y="6064652"/>
                <a:ext cx="4595366" cy="731463"/>
              </a:xfrm>
              <a:prstGeom prst="wedgeRectCallout">
                <a:avLst>
                  <a:gd name="adj1" fmla="val -70546"/>
                  <a:gd name="adj2" fmla="val -60229"/>
                </a:avLst>
              </a:prstGeom>
              <a:blipFill rotWithShape="0">
                <a:blip r:embed="rId10"/>
                <a:stretch>
                  <a:fillRect t="-735" b="-213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B0A74D-C4BF-4210-A00D-8A8006D8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7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 animBg="1"/>
      <p:bldP spid="11" grpId="0" animBg="1"/>
      <p:bldP spid="12" grpId="0" animBg="1"/>
      <p:bldP spid="7" grpId="0"/>
      <p:bldP spid="14" grpId="0"/>
      <p:bldP spid="15" grpId="0" animBg="1"/>
      <p:bldP spid="16" grpId="0" animBg="1"/>
      <p:bldP spid="17" grpId="0" animBg="1"/>
      <p:bldP spid="1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Ascent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Problem statement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Gradient ascent</a:t>
                </a:r>
              </a:p>
              <a:p>
                <a:pPr lvl="1"/>
                <a:r>
                  <a:rPr lang="en-US" altLang="zh-TW" sz="2800" dirty="0"/>
                  <a:t>Start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800" dirty="0"/>
                  <a:t> </a:t>
                </a:r>
                <a:endParaRPr lang="zh-TW" altLang="en-US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800" dirty="0"/>
              </a:p>
              <a:p>
                <a:pPr lvl="1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87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062834" y="1825625"/>
                <a:ext cx="2685672" cy="571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834" y="1825625"/>
                <a:ext cx="2685672" cy="5716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02076" y="4642599"/>
                <a:ext cx="8204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76" y="4642599"/>
                <a:ext cx="820417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17910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502075" y="3365073"/>
                <a:ext cx="3666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75" y="3365073"/>
                <a:ext cx="366626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302263" y="4642599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263" y="4642599"/>
                <a:ext cx="498855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740258" y="3983093"/>
                <a:ext cx="1726563" cy="1893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258" y="3983093"/>
                <a:ext cx="1726563" cy="189359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圓角矩形 4"/>
          <p:cNvSpPr/>
          <p:nvPr/>
        </p:nvSpPr>
        <p:spPr>
          <a:xfrm>
            <a:off x="5502076" y="3983093"/>
            <a:ext cx="3117942" cy="1893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2E709E-0997-46F5-ACF6-E8D7494B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9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3" grpId="0"/>
      <p:bldP spid="14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464966" y="355463"/>
            <a:ext cx="3177835" cy="988540"/>
            <a:chOff x="676729" y="4553808"/>
            <a:chExt cx="3177835" cy="98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676729" y="4744592"/>
                  <a:ext cx="936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29" y="4744592"/>
                  <a:ext cx="936171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TW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TW" alt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071844" y="531979"/>
                <a:ext cx="1264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844" y="531979"/>
                <a:ext cx="1264962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44378" y="1888613"/>
                <a:ext cx="3342069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7" y="1888613"/>
                <a:ext cx="3342069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303321" y="1881473"/>
                <a:ext cx="3638432" cy="995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TW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321" y="1881473"/>
                <a:ext cx="3638432" cy="9950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44379" y="3979627"/>
                <a:ext cx="3986552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379" y="3979627"/>
                <a:ext cx="3986552" cy="9885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418120" y="4021087"/>
            <a:ext cx="479992" cy="95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4082" y="1884554"/>
            <a:ext cx="1192242" cy="86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500564" y="5261581"/>
                <a:ext cx="6322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to play the game N times, </a:t>
                </a:r>
              </a:p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564" y="5261581"/>
                <a:ext cx="6322162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1446" t="-5147" b="-1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044377" y="5048811"/>
                <a:ext cx="349025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7" y="5048811"/>
                <a:ext cx="3490250" cy="1130822"/>
              </a:xfrm>
              <a:prstGeom prst="rect">
                <a:avLst/>
              </a:prstGeom>
              <a:blipFill>
                <a:blip r:embed="rId9"/>
                <a:stretch>
                  <a:fillRect r="-31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986332" y="2961761"/>
                <a:ext cx="52753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do not have to be differentiable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31" y="2961760"/>
                <a:ext cx="5275363" cy="461665"/>
              </a:xfrm>
              <a:prstGeom prst="rect">
                <a:avLst/>
              </a:prstGeom>
              <a:blipFill>
                <a:blip r:embed="rId10"/>
                <a:stretch>
                  <a:fillRect l="-3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3002957" y="3364955"/>
            <a:ext cx="4142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can even be a black box.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8437198" y="2961761"/>
                <a:ext cx="3466975" cy="758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198" y="2961761"/>
                <a:ext cx="3466975" cy="75860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>
            <a:cxnSpLocks/>
          </p:cNvCxnSpPr>
          <p:nvPr/>
        </p:nvCxnSpPr>
        <p:spPr>
          <a:xfrm>
            <a:off x="3989911" y="5812487"/>
            <a:ext cx="170707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376791" y="4119339"/>
            <a:ext cx="1582219" cy="565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94628" y="4132556"/>
                <a:ext cx="4485139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zh-TW" altLang="en-US" sz="2800" i="1">
                            <a:latin typeface="Cambria Math"/>
                          </a:rPr>
                          <m:t>𝜏</m:t>
                        </m:r>
                        <m:r>
                          <a:rPr lang="en-US" altLang="zh-TW" sz="2800" i="1">
                            <a:latin typeface="Cambria Math"/>
                            <a:ea typeface="Cambria Math"/>
                          </a:rPr>
                          <m:t>~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TW" sz="2800" dirty="0"/>
                  <a:t>[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800" dirty="0"/>
                  <a:t>]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28" y="4132556"/>
                <a:ext cx="4485139" cy="561885"/>
              </a:xfrm>
              <a:prstGeom prst="rect">
                <a:avLst/>
              </a:prstGeom>
              <a:blipFill rotWithShape="1">
                <a:blip r:embed="rId12"/>
                <a:stretch>
                  <a:fillRect l="-2717" t="-11957" r="-1902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4612410" y="5331383"/>
            <a:ext cx="1084580" cy="565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704325" y="7001495"/>
                <a:ext cx="3428503" cy="8268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325" y="7001495"/>
                <a:ext cx="3428503" cy="8268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投影片編號版面配置區 21">
            <a:extLst>
              <a:ext uri="{FF2B5EF4-FFF2-40B4-BE49-F238E27FC236}">
                <a16:creationId xmlns:a16="http://schemas.microsoft.com/office/drawing/2014/main" id="{DD1876F8-429D-4762-9FF1-EB7665E3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13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/>
      <p:bldP spid="3" grpId="0" animBg="1"/>
      <p:bldP spid="18" grpId="0" animBg="1"/>
      <p:bldP spid="10" grpId="0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3338" y="39784"/>
            <a:ext cx="10749367" cy="1208868"/>
          </a:xfrm>
        </p:spPr>
        <p:txBody>
          <a:bodyPr/>
          <a:lstStyle/>
          <a:p>
            <a:r>
              <a:rPr lang="en-US" altLang="zh-TW" dirty="0"/>
              <a:t>How to Calculate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02190" y="1502223"/>
                <a:ext cx="10787742" cy="4351338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sz="2400" dirty="0">
                  <a:solidFill>
                    <a:srgbClr val="0000FF"/>
                  </a:solidFill>
                </a:endParaRPr>
              </a:p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Markov Property: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190" y="1502223"/>
                <a:ext cx="10787742" cy="4351338"/>
              </a:xfrm>
              <a:blipFill rotWithShape="0">
                <a:blip r:embed="rId2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824199" y="602321"/>
                <a:ext cx="3142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TW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99" y="602321"/>
                <a:ext cx="314265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90316" y="4499410"/>
                <a:ext cx="1013460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16" y="4499410"/>
                <a:ext cx="10134600" cy="13038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57793" y="2208834"/>
                <a:ext cx="14939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93" y="2208834"/>
                <a:ext cx="149399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130896" y="2127223"/>
                <a:ext cx="91128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896" y="2127223"/>
                <a:ext cx="911287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33177" y="3346332"/>
                <a:ext cx="712470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77" y="3346332"/>
                <a:ext cx="7124700" cy="13038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1A877F-2BA9-4218-8A15-E031339A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6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6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3338" y="39784"/>
            <a:ext cx="10749367" cy="1208868"/>
          </a:xfrm>
        </p:spPr>
        <p:txBody>
          <a:bodyPr/>
          <a:lstStyle/>
          <a:p>
            <a:r>
              <a:rPr lang="en-US" altLang="zh-TW" dirty="0"/>
              <a:t>How to Calculate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02190" y="1502223"/>
                <a:ext cx="10787742" cy="1658012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𝑇𝑎𝑘𝑒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zh-TW" b="0" dirty="0"/>
              </a:p>
              <a:p>
                <a:r>
                  <a:rPr lang="en-US" altLang="zh-TW" dirty="0"/>
                  <a:t>Environment is not related to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190" y="1502223"/>
                <a:ext cx="10787742" cy="1658012"/>
              </a:xfrm>
              <a:blipFill rotWithShape="0">
                <a:blip r:embed="rId2"/>
                <a:stretch>
                  <a:fillRect l="-11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824199" y="602321"/>
                <a:ext cx="3142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TW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99" y="602321"/>
                <a:ext cx="314265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02190" y="2868760"/>
                <a:ext cx="1013460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0" y="2868760"/>
                <a:ext cx="10134600" cy="13038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63496" y="4036337"/>
                <a:ext cx="5262768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96" y="4036337"/>
                <a:ext cx="5262768" cy="13038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3371882" y="3254102"/>
            <a:ext cx="6321908" cy="2055296"/>
            <a:chOff x="4161036" y="3976099"/>
            <a:chExt cx="6321908" cy="2055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7888580" y="5200398"/>
                  <a:ext cx="2594364" cy="83099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Ignore the terms not related to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8580" y="5200398"/>
                  <a:ext cx="2594364" cy="83099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8" t="-2817" b="-14085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線接點 9"/>
            <p:cNvCxnSpPr/>
            <p:nvPr/>
          </p:nvCxnSpPr>
          <p:spPr>
            <a:xfrm>
              <a:off x="4161036" y="3976099"/>
              <a:ext cx="215756" cy="6883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9676546" y="3976099"/>
              <a:ext cx="215756" cy="6883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8436B7-1D12-4853-9D96-9E692055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0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Optimization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65574" y="1503656"/>
                <a:ext cx="43856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74" y="1503656"/>
                <a:ext cx="4385600" cy="113082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896476" y="1516325"/>
                <a:ext cx="5378685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76" y="1516325"/>
                <a:ext cx="5378685" cy="11684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65574" y="3918054"/>
                <a:ext cx="3833677" cy="56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74" y="3918054"/>
                <a:ext cx="3833677" cy="5677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226497" y="2637148"/>
                <a:ext cx="5378685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97" y="2637148"/>
                <a:ext cx="5378685" cy="11684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922481" y="4740881"/>
            <a:ext cx="98284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27771" y="3971081"/>
                <a:ext cx="54237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Tuning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to decrease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71" y="3971081"/>
                <a:ext cx="542374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685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922481" y="4870430"/>
                <a:ext cx="8281339" cy="85741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It is very important to consider the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cumulative reward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of the whole trajectory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instead of immediate reward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1" y="4870430"/>
                <a:ext cx="8281339" cy="857414"/>
              </a:xfrm>
              <a:prstGeom prst="rect">
                <a:avLst/>
              </a:prstGeom>
              <a:blipFill rotWithShape="0">
                <a:blip r:embed="rId7"/>
                <a:stretch>
                  <a:fillRect l="-1103" t="-4930" b="-11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/>
          <p:cNvSpPr/>
          <p:nvPr/>
        </p:nvSpPr>
        <p:spPr>
          <a:xfrm>
            <a:off x="3533260" y="1859833"/>
            <a:ext cx="1730829" cy="522514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弧形接點 9"/>
          <p:cNvCxnSpPr>
            <a:stCxn id="3" idx="0"/>
            <a:endCxn id="22" idx="0"/>
          </p:cNvCxnSpPr>
          <p:nvPr/>
        </p:nvCxnSpPr>
        <p:spPr>
          <a:xfrm rot="5400000" flipH="1" flipV="1">
            <a:off x="6295514" y="-384298"/>
            <a:ext cx="347292" cy="4140971"/>
          </a:xfrm>
          <a:prstGeom prst="curvedConnector3">
            <a:avLst>
              <a:gd name="adj1" fmla="val 165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7199660" y="1512541"/>
            <a:ext cx="2679971" cy="118239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78CEDF-C3EB-4247-92EA-98F0A3FE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26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6B497C82-D0F7-4AEC-9244-0F2A0FEE2B5B}"/>
              </a:ext>
            </a:extLst>
          </p:cNvPr>
          <p:cNvSpPr/>
          <p:nvPr/>
        </p:nvSpPr>
        <p:spPr>
          <a:xfrm>
            <a:off x="9539381" y="3556035"/>
            <a:ext cx="383033" cy="12400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F3027A-F6CD-42FC-99BF-21C73DE7F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57" y="-75646"/>
            <a:ext cx="10749367" cy="1208868"/>
          </a:xfrm>
        </p:spPr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F835E4-BD18-4028-A8C4-E51291BB4CA3}"/>
              </a:ext>
            </a:extLst>
          </p:cNvPr>
          <p:cNvGrpSpPr/>
          <p:nvPr/>
        </p:nvGrpSpPr>
        <p:grpSpPr>
          <a:xfrm>
            <a:off x="672315" y="1947051"/>
            <a:ext cx="3754476" cy="4072485"/>
            <a:chOff x="609944" y="2005654"/>
            <a:chExt cx="3580096" cy="4072485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B33597B-54FE-4FB3-A78D-418B7F060764}"/>
                </a:ext>
              </a:extLst>
            </p:cNvPr>
            <p:cNvGrpSpPr/>
            <p:nvPr/>
          </p:nvGrpSpPr>
          <p:grpSpPr>
            <a:xfrm>
              <a:off x="797463" y="2637373"/>
              <a:ext cx="3281042" cy="3440766"/>
              <a:chOff x="1290958" y="2446509"/>
              <a:chExt cx="3281042" cy="34407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/>
                  <p:nvPr/>
                </p:nvSpPr>
                <p:spPr>
                  <a:xfrm>
                    <a:off x="1290958" y="2446509"/>
                    <a:ext cx="72154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: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0958" y="2446509"/>
                    <a:ext cx="70551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59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6566C99-C316-49F7-8B99-A0ADCDF8A731}"/>
                  </a:ext>
                </a:extLst>
              </p:cNvPr>
              <p:cNvSpPr txBox="1"/>
              <p:nvPr/>
            </p:nvSpPr>
            <p:spPr>
              <a:xfrm rot="5400000">
                <a:off x="2227806" y="3616997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E94A050-0C6D-443F-A80D-FBC49D6C6510}"/>
                  </a:ext>
                </a:extLst>
              </p:cNvPr>
              <p:cNvSpPr txBox="1"/>
              <p:nvPr/>
            </p:nvSpPr>
            <p:spPr>
              <a:xfrm rot="5400000">
                <a:off x="3516312" y="361699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00F8B30D-C0CE-4178-B702-FA08F3CF3D72}"/>
                  </a:ext>
                </a:extLst>
              </p:cNvPr>
              <p:cNvGrpSpPr/>
              <p:nvPr/>
            </p:nvGrpSpPr>
            <p:grpSpPr>
              <a:xfrm>
                <a:off x="1295717" y="4001294"/>
                <a:ext cx="3276283" cy="1885981"/>
                <a:chOff x="1296508" y="4512709"/>
                <a:chExt cx="3276283" cy="188598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6508" y="4512709"/>
                      <a:ext cx="729238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oMath>
                        </m:oMathPara>
                      </a14:m>
                      <a:endParaRPr lang="zh-TW" altLang="en-US" sz="2800" dirty="0"/>
                    </a:p>
                  </p:txBody>
                </p:sp>
              </mc:Choice>
              <mc:Fallback xmlns="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96508" y="4512709"/>
                      <a:ext cx="713209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25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E636E693-80C6-44FE-9BB6-BC4F28868157}"/>
                    </a:ext>
                  </a:extLst>
                </p:cNvPr>
                <p:cNvSpPr txBox="1"/>
                <p:nvPr/>
              </p:nvSpPr>
              <p:spPr>
                <a:xfrm rot="5400000">
                  <a:off x="2228597" y="5679880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05035F93-1C18-4EF4-8160-DB0E2C25FC36}"/>
                    </a:ext>
                  </a:extLst>
                </p:cNvPr>
                <p:cNvSpPr txBox="1"/>
                <p:nvPr/>
              </p:nvSpPr>
              <p:spPr>
                <a:xfrm rot="5400000">
                  <a:off x="3517103" y="5679879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/>
                <p:nvPr/>
              </p:nvSpPr>
              <p:spPr>
                <a:xfrm>
                  <a:off x="812600" y="2070790"/>
                  <a:ext cx="328104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Given actor parameter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00" y="2070790"/>
                  <a:ext cx="3281042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2788" t="-1052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7E5E3B7-725C-471A-AC06-BDDE7F6565F7}"/>
                </a:ext>
              </a:extLst>
            </p:cNvPr>
            <p:cNvSpPr/>
            <p:nvPr/>
          </p:nvSpPr>
          <p:spPr>
            <a:xfrm>
              <a:off x="609944" y="2005654"/>
              <a:ext cx="3580096" cy="3981158"/>
            </a:xfrm>
            <a:prstGeom prst="rect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181786" y="1289013"/>
            <a:ext cx="5968251" cy="2195194"/>
            <a:chOff x="5897178" y="365126"/>
            <a:chExt cx="5968251" cy="2195194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C104D6B8-BD77-4148-ADD0-5507299C2291}"/>
                </a:ext>
              </a:extLst>
            </p:cNvPr>
            <p:cNvGrpSpPr/>
            <p:nvPr/>
          </p:nvGrpSpPr>
          <p:grpSpPr>
            <a:xfrm>
              <a:off x="6053006" y="470043"/>
              <a:ext cx="5478515" cy="1692720"/>
              <a:chOff x="4652234" y="2637373"/>
              <a:chExt cx="5478515" cy="169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D2CF11E6-558F-4D6A-B7FA-CC0E3DC84227}"/>
                      </a:ext>
                    </a:extLst>
                  </p:cNvPr>
                  <p:cNvSpPr/>
                  <p:nvPr/>
                </p:nvSpPr>
                <p:spPr>
                  <a:xfrm>
                    <a:off x="4652234" y="2637373"/>
                    <a:ext cx="244996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D2CF11E6-558F-4D6A-B7FA-CC0E3DC842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234" y="2637373"/>
                    <a:ext cx="2449965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3A204629-3E4A-4756-9278-A736C3492985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847" y="3529925"/>
                    <a:ext cx="110995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A204629-3E4A-4756-9278-A736C3492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847" y="3529925"/>
                    <a:ext cx="1109953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648" b="-526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02E549AE-06D9-434E-BF7A-2857653FC11F}"/>
                      </a:ext>
                    </a:extLst>
                  </p:cNvPr>
                  <p:cNvSpPr txBox="1"/>
                  <p:nvPr/>
                </p:nvSpPr>
                <p:spPr>
                  <a:xfrm>
                    <a:off x="5728956" y="3161632"/>
                    <a:ext cx="4401793" cy="1168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𝑙𝑜𝑔𝑝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2E549AE-06D9-434E-BF7A-2857653FC1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8956" y="3161632"/>
                    <a:ext cx="4401793" cy="1168461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C6EC93-3987-4405-B059-C494FF27235A}"/>
                </a:ext>
              </a:extLst>
            </p:cNvPr>
            <p:cNvSpPr/>
            <p:nvPr/>
          </p:nvSpPr>
          <p:spPr>
            <a:xfrm>
              <a:off x="5897178" y="365126"/>
              <a:ext cx="5968251" cy="21951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AF9609-F025-42D9-9488-4B88AE570E62}"/>
              </a:ext>
            </a:extLst>
          </p:cNvPr>
          <p:cNvSpPr txBox="1"/>
          <p:nvPr/>
        </p:nvSpPr>
        <p:spPr>
          <a:xfrm rot="5400000">
            <a:off x="6709949" y="4811476"/>
            <a:ext cx="87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/>
              <p:nvPr/>
            </p:nvSpPr>
            <p:spPr>
              <a:xfrm>
                <a:off x="5789358" y="3869198"/>
                <a:ext cx="520505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357" y="3869198"/>
                <a:ext cx="520505" cy="465192"/>
              </a:xfrm>
              <a:prstGeom prst="rect">
                <a:avLst/>
              </a:prstGeom>
              <a:blipFill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AD2E2DC5-8E35-4605-9D35-1944B7B1CFB9}"/>
              </a:ext>
            </a:extLst>
          </p:cNvPr>
          <p:cNvGrpSpPr/>
          <p:nvPr/>
        </p:nvGrpSpPr>
        <p:grpSpPr>
          <a:xfrm>
            <a:off x="6621792" y="3556034"/>
            <a:ext cx="2149963" cy="1200330"/>
            <a:chOff x="6146096" y="3467568"/>
            <a:chExt cx="2149963" cy="120033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0303BB-713D-4A3F-8866-8339A2D98CF3}"/>
                </a:ext>
              </a:extLst>
            </p:cNvPr>
            <p:cNvSpPr/>
            <p:nvPr/>
          </p:nvSpPr>
          <p:spPr>
            <a:xfrm>
              <a:off x="6146096" y="3467568"/>
              <a:ext cx="782172" cy="118571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37" name="Shape 229">
              <a:extLst>
                <a:ext uri="{FF2B5EF4-FFF2-40B4-BE49-F238E27FC236}">
                  <a16:creationId xmlns:a16="http://schemas.microsoft.com/office/drawing/2014/main" id="{CD6F29E4-A2A0-4B74-84A5-110B6117FB77}"/>
                </a:ext>
              </a:extLst>
            </p:cNvPr>
            <p:cNvCxnSpPr/>
            <p:nvPr/>
          </p:nvCxnSpPr>
          <p:spPr>
            <a:xfrm>
              <a:off x="6978970" y="368343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8" name="Shape 229">
              <a:extLst>
                <a:ext uri="{FF2B5EF4-FFF2-40B4-BE49-F238E27FC236}">
                  <a16:creationId xmlns:a16="http://schemas.microsoft.com/office/drawing/2014/main" id="{E7A7ABF5-C960-499D-8E92-6694CDB5CCD5}"/>
                </a:ext>
              </a:extLst>
            </p:cNvPr>
            <p:cNvCxnSpPr/>
            <p:nvPr/>
          </p:nvCxnSpPr>
          <p:spPr>
            <a:xfrm>
              <a:off x="6978970" y="40826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9" name="Shape 229">
              <a:extLst>
                <a:ext uri="{FF2B5EF4-FFF2-40B4-BE49-F238E27FC236}">
                  <a16:creationId xmlns:a16="http://schemas.microsoft.com/office/drawing/2014/main" id="{52D34653-1CDD-4902-90D4-631725475A1E}"/>
                </a:ext>
              </a:extLst>
            </p:cNvPr>
            <p:cNvCxnSpPr/>
            <p:nvPr/>
          </p:nvCxnSpPr>
          <p:spPr>
            <a:xfrm>
              <a:off x="6978970" y="44770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1A49480-933F-4FDA-8059-31AF841F934D}"/>
                </a:ext>
              </a:extLst>
            </p:cNvPr>
            <p:cNvSpPr txBox="1"/>
            <p:nvPr/>
          </p:nvSpPr>
          <p:spPr>
            <a:xfrm>
              <a:off x="7400472" y="426778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C4769711-6E94-42E0-BADD-55CCE54C3ABC}"/>
                </a:ext>
              </a:extLst>
            </p:cNvPr>
            <p:cNvSpPr txBox="1"/>
            <p:nvPr/>
          </p:nvSpPr>
          <p:spPr>
            <a:xfrm>
              <a:off x="7400472" y="386767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35493363-20B9-4464-93EF-8886C223A360}"/>
                </a:ext>
              </a:extLst>
            </p:cNvPr>
            <p:cNvSpPr txBox="1"/>
            <p:nvPr/>
          </p:nvSpPr>
          <p:spPr>
            <a:xfrm>
              <a:off x="7404421" y="3467568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</p:grpSp>
      <p:cxnSp>
        <p:nvCxnSpPr>
          <p:cNvPr id="44" name="Shape 229">
            <a:extLst>
              <a:ext uri="{FF2B5EF4-FFF2-40B4-BE49-F238E27FC236}">
                <a16:creationId xmlns:a16="http://schemas.microsoft.com/office/drawing/2014/main" id="{7DD9A438-1134-43B8-A4CC-983DB5619E1A}"/>
              </a:ext>
            </a:extLst>
          </p:cNvPr>
          <p:cNvCxnSpPr/>
          <p:nvPr/>
        </p:nvCxnSpPr>
        <p:spPr>
          <a:xfrm>
            <a:off x="6237955" y="415619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/>
              <p:nvPr/>
            </p:nvSpPr>
            <p:spPr>
              <a:xfrm>
                <a:off x="8916405" y="3015981"/>
                <a:ext cx="1493421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𝑙𝑒𝑓𝑡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04" y="3015981"/>
                <a:ext cx="1493421" cy="465192"/>
              </a:xfrm>
              <a:prstGeom prst="rect">
                <a:avLst/>
              </a:prstGeom>
              <a:blipFill>
                <a:blip r:embed="rId19"/>
                <a:stretch>
                  <a:fillRect r="-816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左-右雙向 45">
            <a:extLst>
              <a:ext uri="{FF2B5EF4-FFF2-40B4-BE49-F238E27FC236}">
                <a16:creationId xmlns:a16="http://schemas.microsoft.com/office/drawing/2014/main" id="{C3093E0F-E425-4294-AFBE-7DC7936A81AE}"/>
              </a:ext>
            </a:extLst>
          </p:cNvPr>
          <p:cNvSpPr/>
          <p:nvPr/>
        </p:nvSpPr>
        <p:spPr>
          <a:xfrm>
            <a:off x="8887770" y="3972068"/>
            <a:ext cx="539068" cy="36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938FC13-F25E-4419-B33F-40EA2C2C2D4C}"/>
              </a:ext>
            </a:extLst>
          </p:cNvPr>
          <p:cNvSpPr txBox="1"/>
          <p:nvPr/>
        </p:nvSpPr>
        <p:spPr>
          <a:xfrm>
            <a:off x="9554783" y="3531801"/>
            <a:ext cx="4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32526F1-62E9-4444-9777-74CA25C036DC}"/>
              </a:ext>
            </a:extLst>
          </p:cNvPr>
          <p:cNvSpPr txBox="1"/>
          <p:nvPr/>
        </p:nvSpPr>
        <p:spPr>
          <a:xfrm>
            <a:off x="9554783" y="3911814"/>
            <a:ext cx="4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1E2A5A2-71B6-4D80-8A06-59E405ECF4A9}"/>
              </a:ext>
            </a:extLst>
          </p:cNvPr>
          <p:cNvSpPr txBox="1"/>
          <p:nvPr/>
        </p:nvSpPr>
        <p:spPr>
          <a:xfrm>
            <a:off x="9554783" y="4334391"/>
            <a:ext cx="4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EFE797B-2277-4C58-B354-5F330B700812}"/>
                  </a:ext>
                </a:extLst>
              </p:cNvPr>
              <p:cNvSpPr txBox="1"/>
              <p:nvPr/>
            </p:nvSpPr>
            <p:spPr>
              <a:xfrm>
                <a:off x="5813163" y="5717591"/>
                <a:ext cx="520505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EFE797B-2277-4C58-B354-5F330B700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162" y="5717590"/>
                <a:ext cx="520505" cy="465961"/>
              </a:xfrm>
              <a:prstGeom prst="rect">
                <a:avLst/>
              </a:prstGeom>
              <a:blipFill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群組 50">
            <a:extLst>
              <a:ext uri="{FF2B5EF4-FFF2-40B4-BE49-F238E27FC236}">
                <a16:creationId xmlns:a16="http://schemas.microsoft.com/office/drawing/2014/main" id="{C597E424-1996-49EB-8971-87848C89E91F}"/>
              </a:ext>
            </a:extLst>
          </p:cNvPr>
          <p:cNvGrpSpPr/>
          <p:nvPr/>
        </p:nvGrpSpPr>
        <p:grpSpPr>
          <a:xfrm>
            <a:off x="6645597" y="5404426"/>
            <a:ext cx="2149963" cy="1200330"/>
            <a:chOff x="6146096" y="3467568"/>
            <a:chExt cx="2149963" cy="120033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E91EC8B-D971-4D9A-8679-619F20B1E2F7}"/>
                </a:ext>
              </a:extLst>
            </p:cNvPr>
            <p:cNvSpPr/>
            <p:nvPr/>
          </p:nvSpPr>
          <p:spPr>
            <a:xfrm>
              <a:off x="6146096" y="3467568"/>
              <a:ext cx="782172" cy="118571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53" name="Shape 229">
              <a:extLst>
                <a:ext uri="{FF2B5EF4-FFF2-40B4-BE49-F238E27FC236}">
                  <a16:creationId xmlns:a16="http://schemas.microsoft.com/office/drawing/2014/main" id="{7F4EFC0C-4014-4FDD-8AB4-EC1EF878FC21}"/>
                </a:ext>
              </a:extLst>
            </p:cNvPr>
            <p:cNvCxnSpPr/>
            <p:nvPr/>
          </p:nvCxnSpPr>
          <p:spPr>
            <a:xfrm>
              <a:off x="6978970" y="368343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4" name="Shape 229">
              <a:extLst>
                <a:ext uri="{FF2B5EF4-FFF2-40B4-BE49-F238E27FC236}">
                  <a16:creationId xmlns:a16="http://schemas.microsoft.com/office/drawing/2014/main" id="{16808D36-DD2A-4090-91C2-54B21062A0E7}"/>
                </a:ext>
              </a:extLst>
            </p:cNvPr>
            <p:cNvCxnSpPr/>
            <p:nvPr/>
          </p:nvCxnSpPr>
          <p:spPr>
            <a:xfrm>
              <a:off x="6978970" y="40826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5" name="Shape 229">
              <a:extLst>
                <a:ext uri="{FF2B5EF4-FFF2-40B4-BE49-F238E27FC236}">
                  <a16:creationId xmlns:a16="http://schemas.microsoft.com/office/drawing/2014/main" id="{1F6D9589-1C92-4A46-BA2C-AFE3681821E1}"/>
                </a:ext>
              </a:extLst>
            </p:cNvPr>
            <p:cNvCxnSpPr/>
            <p:nvPr/>
          </p:nvCxnSpPr>
          <p:spPr>
            <a:xfrm>
              <a:off x="6978970" y="44770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6B7C2FF-A5E1-424A-9CEC-3807BDFA6E2D}"/>
                </a:ext>
              </a:extLst>
            </p:cNvPr>
            <p:cNvSpPr txBox="1"/>
            <p:nvPr/>
          </p:nvSpPr>
          <p:spPr>
            <a:xfrm>
              <a:off x="7400472" y="426778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DBE28C22-AD74-43BF-936B-6608C6EE5A9B}"/>
                </a:ext>
              </a:extLst>
            </p:cNvPr>
            <p:cNvSpPr txBox="1"/>
            <p:nvPr/>
          </p:nvSpPr>
          <p:spPr>
            <a:xfrm>
              <a:off x="7400472" y="386767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57FB4FC5-5F14-47B1-AC38-22507402320D}"/>
                </a:ext>
              </a:extLst>
            </p:cNvPr>
            <p:cNvSpPr txBox="1"/>
            <p:nvPr/>
          </p:nvSpPr>
          <p:spPr>
            <a:xfrm>
              <a:off x="7404421" y="3467568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</p:grpSp>
      <p:cxnSp>
        <p:nvCxnSpPr>
          <p:cNvPr id="59" name="Shape 229">
            <a:extLst>
              <a:ext uri="{FF2B5EF4-FFF2-40B4-BE49-F238E27FC236}">
                <a16:creationId xmlns:a16="http://schemas.microsoft.com/office/drawing/2014/main" id="{EA2050A9-2898-4EA9-9089-10D2925D3BFB}"/>
              </a:ext>
            </a:extLst>
          </p:cNvPr>
          <p:cNvCxnSpPr/>
          <p:nvPr/>
        </p:nvCxnSpPr>
        <p:spPr>
          <a:xfrm>
            <a:off x="6261760" y="6004591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BC89528-897A-43B8-BF2A-FBA5E8A4EC0A}"/>
                  </a:ext>
                </a:extLst>
              </p:cNvPr>
              <p:cNvSpPr txBox="1"/>
              <p:nvPr/>
            </p:nvSpPr>
            <p:spPr>
              <a:xfrm>
                <a:off x="8940210" y="4864374"/>
                <a:ext cx="1493421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𝑓𝑖𝑟𝑒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BC89528-897A-43B8-BF2A-FBA5E8A4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09" y="4864373"/>
                <a:ext cx="1493421" cy="465961"/>
              </a:xfrm>
              <a:prstGeom prst="rect">
                <a:avLst/>
              </a:prstGeom>
              <a:blipFill>
                <a:blip r:embed="rId21"/>
                <a:stretch>
                  <a:fillRect r="-2041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箭號: 左-右雙向 60">
            <a:extLst>
              <a:ext uri="{FF2B5EF4-FFF2-40B4-BE49-F238E27FC236}">
                <a16:creationId xmlns:a16="http://schemas.microsoft.com/office/drawing/2014/main" id="{49514764-979F-431E-B021-95758FF3D2F6}"/>
              </a:ext>
            </a:extLst>
          </p:cNvPr>
          <p:cNvSpPr/>
          <p:nvPr/>
        </p:nvSpPr>
        <p:spPr>
          <a:xfrm>
            <a:off x="8911575" y="5820460"/>
            <a:ext cx="539068" cy="36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730869B4-CB3E-42C8-8DCB-33F395BE79DB}"/>
              </a:ext>
            </a:extLst>
          </p:cNvPr>
          <p:cNvGrpSpPr/>
          <p:nvPr/>
        </p:nvGrpSpPr>
        <p:grpSpPr>
          <a:xfrm>
            <a:off x="9539380" y="5340502"/>
            <a:ext cx="530568" cy="1264255"/>
            <a:chOff x="7885382" y="5380192"/>
            <a:chExt cx="530568" cy="1264255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C8CEA8D-882F-466F-BEB0-E3259835B07F}"/>
                </a:ext>
              </a:extLst>
            </p:cNvPr>
            <p:cNvSpPr/>
            <p:nvPr/>
          </p:nvSpPr>
          <p:spPr>
            <a:xfrm>
              <a:off x="7885382" y="5404426"/>
              <a:ext cx="383033" cy="12400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32293094-14FE-4F49-A868-888CA84FF5E2}"/>
                </a:ext>
              </a:extLst>
            </p:cNvPr>
            <p:cNvSpPr txBox="1"/>
            <p:nvPr/>
          </p:nvSpPr>
          <p:spPr>
            <a:xfrm>
              <a:off x="7942045" y="5380192"/>
              <a:ext cx="473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9BB337C0-F39A-4D75-BEDB-EDBCB5156A3D}"/>
                </a:ext>
              </a:extLst>
            </p:cNvPr>
            <p:cNvSpPr txBox="1"/>
            <p:nvPr/>
          </p:nvSpPr>
          <p:spPr>
            <a:xfrm>
              <a:off x="7942045" y="5760205"/>
              <a:ext cx="473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DD84FE0-509B-444D-98A8-BAC63EBCC0B5}"/>
                </a:ext>
              </a:extLst>
            </p:cNvPr>
            <p:cNvSpPr txBox="1"/>
            <p:nvPr/>
          </p:nvSpPr>
          <p:spPr>
            <a:xfrm>
              <a:off x="7942045" y="6182782"/>
              <a:ext cx="473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8" name="箭號: 弧形上彎 29">
            <a:extLst>
              <a:ext uri="{FF2B5EF4-FFF2-40B4-BE49-F238E27FC236}">
                <a16:creationId xmlns:a16="http://schemas.microsoft.com/office/drawing/2014/main" id="{C6ADF080-30B8-4769-B730-F489EC02BD5E}"/>
              </a:ext>
            </a:extLst>
          </p:cNvPr>
          <p:cNvSpPr/>
          <p:nvPr/>
        </p:nvSpPr>
        <p:spPr>
          <a:xfrm rot="20483024" flipH="1" flipV="1">
            <a:off x="3632444" y="727782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F555522F-4A45-4518-BDD2-91AAC5DE9DE9}"/>
              </a:ext>
            </a:extLst>
          </p:cNvPr>
          <p:cNvSpPr txBox="1"/>
          <p:nvPr/>
        </p:nvSpPr>
        <p:spPr>
          <a:xfrm>
            <a:off x="6985515" y="696030"/>
            <a:ext cx="255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Update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70" name="箭號: 弧形上彎 30">
            <a:extLst>
              <a:ext uri="{FF2B5EF4-FFF2-40B4-BE49-F238E27FC236}">
                <a16:creationId xmlns:a16="http://schemas.microsoft.com/office/drawing/2014/main" id="{05380484-08B6-41CE-94CC-B6CA6E8691E0}"/>
              </a:ext>
            </a:extLst>
          </p:cNvPr>
          <p:cNvSpPr/>
          <p:nvPr/>
        </p:nvSpPr>
        <p:spPr>
          <a:xfrm rot="20694317">
            <a:off x="3607454" y="5764527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C51303F-B1F0-43F0-8FE1-67CA6A8E35F6}"/>
              </a:ext>
            </a:extLst>
          </p:cNvPr>
          <p:cNvSpPr txBox="1"/>
          <p:nvPr/>
        </p:nvSpPr>
        <p:spPr>
          <a:xfrm>
            <a:off x="1034080" y="6066917"/>
            <a:ext cx="292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Data Collection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629F55-7CA2-4014-ADF3-31AAA789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6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4" grpId="0"/>
      <p:bldP spid="36" grpId="0"/>
      <p:bldP spid="45" grpId="0"/>
      <p:bldP spid="46" grpId="0" animBg="1"/>
      <p:bldP spid="47" grpId="0"/>
      <p:bldP spid="48" grpId="0"/>
      <p:bldP spid="49" grpId="0"/>
      <p:bldP spid="50" grpId="0"/>
      <p:bldP spid="60" grpId="0"/>
      <p:bldP spid="61" grpId="0" animBg="1"/>
      <p:bldP spid="68" grpId="0" animBg="1"/>
      <p:bldP spid="69" grpId="0"/>
      <p:bldP spid="70" grpId="0" animBg="1"/>
      <p:bldP spid="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1: Add a Baseline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15940" y="1385646"/>
                <a:ext cx="3833677" cy="56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940" y="1385646"/>
                <a:ext cx="3833677" cy="5677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884762" y="1904036"/>
                <a:ext cx="59477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762" y="1904036"/>
                <a:ext cx="5947700" cy="113082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1267692" y="3137751"/>
            <a:ext cx="98284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254084" y="3581956"/>
            <a:ext cx="9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Ideal </a:t>
            </a:r>
          </a:p>
          <a:p>
            <a:pPr algn="ctr"/>
            <a:r>
              <a:rPr lang="en-US" altLang="zh-TW" sz="2400" dirty="0"/>
              <a:t>case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945226" y="5417525"/>
            <a:ext cx="1553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Sampling</a:t>
            </a:r>
          </a:p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078514" y="3831775"/>
            <a:ext cx="304800" cy="72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811486" y="3452946"/>
            <a:ext cx="297543" cy="1102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473364" y="4215553"/>
            <a:ext cx="279400" cy="33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3701143" y="4555789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78404" y="4505843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4801485" y="4505843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487878" y="4505843"/>
            <a:ext cx="327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20" name="箭號: 向上 19"/>
          <p:cNvSpPr/>
          <p:nvPr/>
        </p:nvSpPr>
        <p:spPr>
          <a:xfrm>
            <a:off x="5473364" y="3519716"/>
            <a:ext cx="276704" cy="66765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上 20"/>
          <p:cNvSpPr/>
          <p:nvPr/>
        </p:nvSpPr>
        <p:spPr>
          <a:xfrm>
            <a:off x="4078404" y="3336416"/>
            <a:ext cx="279400" cy="49892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上 21"/>
          <p:cNvSpPr/>
          <p:nvPr/>
        </p:nvSpPr>
        <p:spPr>
          <a:xfrm>
            <a:off x="4820556" y="3207271"/>
            <a:ext cx="279400" cy="24946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33581" y="3677337"/>
            <a:ext cx="3048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8366553" y="3719421"/>
            <a:ext cx="297543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028431" y="4017567"/>
            <a:ext cx="2794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/>
          <p:cNvCxnSpPr>
            <a:cxnSpLocks/>
          </p:cNvCxnSpPr>
          <p:nvPr/>
        </p:nvCxnSpPr>
        <p:spPr>
          <a:xfrm>
            <a:off x="7256210" y="4575521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33471" y="4525575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8356552" y="4525575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9042945" y="4525575"/>
            <a:ext cx="327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35" name="箭號: 向右 34"/>
          <p:cNvSpPr/>
          <p:nvPr/>
        </p:nvSpPr>
        <p:spPr>
          <a:xfrm>
            <a:off x="6357258" y="3550621"/>
            <a:ext cx="649305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7308464" y="3192502"/>
            <a:ext cx="303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It is probability …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4069738" y="5663190"/>
            <a:ext cx="304800" cy="72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802710" y="5284361"/>
            <a:ext cx="297543" cy="1102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5464588" y="6046968"/>
            <a:ext cx="279400" cy="33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>
            <a:cxnSpLocks/>
          </p:cNvCxnSpPr>
          <p:nvPr/>
        </p:nvCxnSpPr>
        <p:spPr>
          <a:xfrm>
            <a:off x="3692367" y="6387204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069628" y="6337258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4792709" y="6337258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5479102" y="6337258"/>
            <a:ext cx="327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45" name="箭號: 向上 44"/>
          <p:cNvSpPr/>
          <p:nvPr/>
        </p:nvSpPr>
        <p:spPr>
          <a:xfrm>
            <a:off x="5464588" y="5351131"/>
            <a:ext cx="276704" cy="66765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上 46"/>
          <p:cNvSpPr/>
          <p:nvPr/>
        </p:nvSpPr>
        <p:spPr>
          <a:xfrm>
            <a:off x="4811780" y="5038686"/>
            <a:ext cx="279400" cy="24946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3514161" y="4860740"/>
            <a:ext cx="140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Not sampled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357257" y="5363570"/>
            <a:ext cx="649305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685834" y="5997016"/>
            <a:ext cx="3048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8418806" y="5211791"/>
            <a:ext cx="297543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9080684" y="5669595"/>
            <a:ext cx="2794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/>
          <p:cNvCxnSpPr>
            <a:cxnSpLocks/>
          </p:cNvCxnSpPr>
          <p:nvPr/>
        </p:nvCxnSpPr>
        <p:spPr>
          <a:xfrm>
            <a:off x="7308463" y="6387204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7685724" y="6337258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8408805" y="6337258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3271293" y="1901838"/>
                <a:ext cx="5947700" cy="11308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93" y="1901838"/>
                <a:ext cx="5947700" cy="113082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/>
          <p:cNvSpPr/>
          <p:nvPr/>
        </p:nvSpPr>
        <p:spPr>
          <a:xfrm>
            <a:off x="9095198" y="6337258"/>
            <a:ext cx="327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9028431" y="4967508"/>
            <a:ext cx="3418061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probability of the actions not sampled will decrease. 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523268" y="2685145"/>
            <a:ext cx="43543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00029" y="1328522"/>
                <a:ext cx="3464306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It is possible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is always positive.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029" y="1328522"/>
                <a:ext cx="3464306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2452" t="-4348" b="-15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DA275BE5-FC3E-46E9-B3BD-EE89BE516777}"/>
                  </a:ext>
                </a:extLst>
              </p:cNvPr>
              <p:cNvSpPr txBox="1"/>
              <p:nvPr/>
            </p:nvSpPr>
            <p:spPr>
              <a:xfrm>
                <a:off x="8703354" y="2246339"/>
                <a:ext cx="179683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A275BE5-FC3E-46E9-B3BD-EE89BE51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354" y="2246339"/>
                <a:ext cx="1796835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36"/>
                </a:stretch>
              </a:blipFill>
              <a:ln w="2540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943E55-C528-4EA0-BD36-DCC3F20E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2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/>
      <p:bldP spid="29" grpId="0"/>
      <p:bldP spid="35" grpId="0" animBg="1"/>
      <p:bldP spid="36" grpId="0"/>
      <p:bldP spid="37" grpId="0" animBg="1"/>
      <p:bldP spid="38" grpId="0" animBg="1"/>
      <p:bldP spid="39" grpId="0" animBg="1"/>
      <p:bldP spid="42" grpId="0"/>
      <p:bldP spid="43" grpId="0"/>
      <p:bldP spid="44" grpId="0"/>
      <p:bldP spid="45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4" grpId="0"/>
      <p:bldP spid="55" grpId="0"/>
      <p:bldP spid="61" grpId="0" animBg="1"/>
      <p:bldP spid="56" grpId="0"/>
      <p:bldP spid="60" grpId="0" animBg="1"/>
      <p:bldP spid="62" grpId="0" animBg="1"/>
      <p:bldP spid="7" grpId="0" animBg="1"/>
      <p:bldP spid="5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1F895-CD58-41C8-856F-DAE1DD7B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2: Assign Suitable Credit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DED3B5-AD6A-4A10-9349-AA20D9E3C7FD}"/>
                  </a:ext>
                </a:extLst>
              </p:cNvPr>
              <p:cNvSpPr txBox="1"/>
              <p:nvPr/>
            </p:nvSpPr>
            <p:spPr>
              <a:xfrm>
                <a:off x="1166911" y="3102465"/>
                <a:ext cx="7849995" cy="11308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EDED3B5-AD6A-4A10-9349-AA20D9E3C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11" y="3102465"/>
                <a:ext cx="7849995" cy="113082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88F3351-DDBE-4F03-B8C3-A6C74BE179B0}"/>
              </a:ext>
            </a:extLst>
          </p:cNvPr>
          <p:cNvCxnSpPr>
            <a:cxnSpLocks/>
          </p:cNvCxnSpPr>
          <p:nvPr/>
        </p:nvCxnSpPr>
        <p:spPr>
          <a:xfrm>
            <a:off x="3450870" y="3667876"/>
            <a:ext cx="8129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0AF67EA-4147-4178-A30A-68EF1C0215DE}"/>
              </a:ext>
            </a:extLst>
          </p:cNvPr>
          <p:cNvSpPr/>
          <p:nvPr/>
        </p:nvSpPr>
        <p:spPr>
          <a:xfrm>
            <a:off x="527219" y="1964526"/>
            <a:ext cx="4138481" cy="71053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Can be state-dependent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7EC4467E-62AF-4ABC-9AE1-B0ED4796FE70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596460" y="2675060"/>
            <a:ext cx="1466718" cy="72840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3849498" y="3928845"/>
            <a:ext cx="2576522" cy="1025704"/>
            <a:chOff x="3849498" y="5008653"/>
            <a:chExt cx="2576522" cy="1025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28BF1354-57F3-43C6-8C1E-BE91295D78C9}"/>
                    </a:ext>
                  </a:extLst>
                </p:cNvPr>
                <p:cNvSpPr txBox="1"/>
                <p:nvPr/>
              </p:nvSpPr>
              <p:spPr>
                <a:xfrm>
                  <a:off x="4866298" y="5152513"/>
                  <a:ext cx="1559722" cy="8818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ctrlPr>
                              <a:rPr lang="zh-TW" altLang="en-US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8BF1354-57F3-43C6-8C1E-BE91295D7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298" y="5152513"/>
                  <a:ext cx="1559722" cy="88184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上彎箭號 10"/>
            <p:cNvSpPr/>
            <p:nvPr/>
          </p:nvSpPr>
          <p:spPr>
            <a:xfrm rot="5400000">
              <a:off x="3883631" y="4974520"/>
              <a:ext cx="760287" cy="828554"/>
            </a:xfrm>
            <a:prstGeom prst="bentUpArrow">
              <a:avLst>
                <a:gd name="adj1" fmla="val 14189"/>
                <a:gd name="adj2" fmla="val 25000"/>
                <a:gd name="adj3" fmla="val 2094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80AF67EA-4147-4178-A30A-68EF1C0215DE}"/>
              </a:ext>
            </a:extLst>
          </p:cNvPr>
          <p:cNvSpPr/>
          <p:nvPr/>
        </p:nvSpPr>
        <p:spPr>
          <a:xfrm>
            <a:off x="1061315" y="5277585"/>
            <a:ext cx="5576363" cy="62210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Consider only rewards after the action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8B0DB0FE-BAD3-4112-8E26-C6FD44641332}"/>
                  </a:ext>
                </a:extLst>
              </p:cNvPr>
              <p:cNvSpPr txBox="1"/>
              <p:nvPr/>
            </p:nvSpPr>
            <p:spPr>
              <a:xfrm>
                <a:off x="7027272" y="4049849"/>
                <a:ext cx="2623154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0DB0FE-BAD3-4112-8E26-C6FD44641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272" y="4049849"/>
                <a:ext cx="2623154" cy="8818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272CC94-CEA6-45BE-AE11-1256E7B1A1E0}"/>
              </a:ext>
            </a:extLst>
          </p:cNvPr>
          <p:cNvCxnSpPr>
            <a:cxnSpLocks/>
          </p:cNvCxnSpPr>
          <p:nvPr/>
        </p:nvCxnSpPr>
        <p:spPr>
          <a:xfrm>
            <a:off x="6572452" y="4521926"/>
            <a:ext cx="48564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CCCBCE-17E7-4C39-B3FD-29B9A900A229}"/>
                  </a:ext>
                </a:extLst>
              </p:cNvPr>
              <p:cNvSpPr txBox="1"/>
              <p:nvPr/>
            </p:nvSpPr>
            <p:spPr>
              <a:xfrm>
                <a:off x="8302181" y="5308317"/>
                <a:ext cx="9691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charset="0"/>
                        </a:rPr>
                        <m:t>𝑑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CCCBCE-17E7-4C39-B3FD-29B9A900A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81" y="5308317"/>
                <a:ext cx="96917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80AF67EA-4147-4178-A30A-68EF1C0215DE}"/>
              </a:ext>
            </a:extLst>
          </p:cNvPr>
          <p:cNvSpPr/>
          <p:nvPr/>
        </p:nvSpPr>
        <p:spPr>
          <a:xfrm>
            <a:off x="2762486" y="6092772"/>
            <a:ext cx="5576363" cy="62210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discount factor d</a:t>
            </a:r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4564090" y="1604793"/>
            <a:ext cx="3536259" cy="1086037"/>
            <a:chOff x="7811946" y="2534972"/>
            <a:chExt cx="3997432" cy="1213657"/>
          </a:xfrm>
        </p:grpSpPr>
        <p:sp>
          <p:nvSpPr>
            <p:cNvPr id="4" name="矩形 3"/>
            <p:cNvSpPr/>
            <p:nvPr/>
          </p:nvSpPr>
          <p:spPr>
            <a:xfrm>
              <a:off x="7820775" y="2534972"/>
              <a:ext cx="3988603" cy="12136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811946" y="2603192"/>
              <a:ext cx="2270278" cy="1066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2800" dirty="0">
                  <a:solidFill>
                    <a:srgbClr val="FF0000"/>
                  </a:solidFill>
                </a:rPr>
                <a:t>Advantage Function</a:t>
              </a:r>
              <a:endParaRPr kumimoji="1" lang="zh-TW" altLang="en-US" sz="28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9924855" y="2884710"/>
                  <a:ext cx="1558182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zh-TW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800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TW" sz="28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8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TW" sz="28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4855" y="2884710"/>
                  <a:ext cx="1558182" cy="44980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42" r="-4425" b="-606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193630" y="1585492"/>
                <a:ext cx="419326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zh-TW" sz="2400" dirty="0"/>
                  <a:t>How good it is if we take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 rather than other actions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TW" sz="2400" dirty="0"/>
                  <a:t>Can be estimated by critic (later)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630" y="1585492"/>
                <a:ext cx="4193262" cy="1938992"/>
              </a:xfrm>
              <a:prstGeom prst="rect">
                <a:avLst/>
              </a:prstGeom>
              <a:blipFill rotWithShape="0">
                <a:blip r:embed="rId8"/>
                <a:stretch>
                  <a:fillRect l="-1890" t="-2516" b="-62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8BA954-4E70-43B9-8381-5AB00A84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1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3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3250" y="1825625"/>
            <a:ext cx="10787742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Reinforcement Learning vs. Supervised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Markov Decision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Model Based vs. Model Free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On-policy vs Off-policy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Value Function Approximation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Policy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A3C: Asynchronous Actor Critic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Model-based RL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D4CF41-A9D2-4186-A68F-15C40E4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45751F-4A37-FD4A-C148-E621A091226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DA5ABE-C91D-A549-A8E4-0858DEAA1C3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C3A404-F10D-EF57-C27E-22450D64E93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下列關於</a:t>
            </a:r>
            <a:r>
              <a:rPr lang="en-US" altLang="zh-TW" sz="3600" b="1">
                <a:solidFill>
                  <a:srgbClr val="5B5B5B"/>
                </a:solidFill>
              </a:rPr>
              <a:t>Policy Gradient Methods
</a:t>
            </a:r>
            <a:r>
              <a:rPr lang="zh-TW" altLang="en-US" sz="3600" b="1">
                <a:solidFill>
                  <a:srgbClr val="5B5B5B"/>
                </a:solidFill>
              </a:rPr>
              <a:t>敘述何者錯誤</a:t>
            </a:r>
            <a:r>
              <a:rPr lang="en-US" altLang="zh-TW" sz="3600" b="1">
                <a:solidFill>
                  <a:srgbClr val="5B5B5B"/>
                </a:solidFill>
              </a:rPr>
              <a:t>?(</a:t>
            </a:r>
            <a:r>
              <a:rPr lang="zh-TW" altLang="en-US" sz="3600" b="1">
                <a:solidFill>
                  <a:srgbClr val="5B5B5B"/>
                </a:solidFill>
              </a:rPr>
              <a:t>多選</a:t>
            </a:r>
            <a:r>
              <a:rPr lang="en-US" altLang="zh-TW" sz="3600" b="1">
                <a:solidFill>
                  <a:srgbClr val="5B5B5B"/>
                </a:solidFill>
              </a:rPr>
              <a:t>)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DA4CF7-5EFE-E7E1-02EA-381B72BFB17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8D6F4B-6448-49C8-8FF6-A35732A7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40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603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Value Function and Q-Learning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783DB1-667C-47E3-BC4D-1D574999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823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32605" y="4821896"/>
            <a:ext cx="508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 Function and 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State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altLang="zh-TW" dirty="0"/>
                  <a:t>The </a:t>
                </a:r>
                <a:r>
                  <a:rPr lang="en-US" altLang="zh-TW" i="1" u="sng" dirty="0"/>
                  <a:t>cumulated</a:t>
                </a:r>
                <a:r>
                  <a:rPr lang="en-US" altLang="zh-TW" u="sng" dirty="0"/>
                  <a:t> reward </a:t>
                </a:r>
                <a:r>
                  <a:rPr lang="en-US" altLang="zh-TW" dirty="0"/>
                  <a:t>expects to be obtained after visiting state s when using actor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TW" sz="2400" dirty="0"/>
                  <a:t>A critic does not directly determine the action but </a:t>
                </a:r>
                <a:r>
                  <a:rPr lang="en-US" altLang="zh-TW" sz="2400" u="sng" dirty="0"/>
                  <a:t>evaluates how good the actor</a:t>
                </a:r>
                <a:r>
                  <a:rPr lang="en-US" altLang="zh-TW" sz="2400" dirty="0"/>
                  <a:t> is. </a:t>
                </a:r>
              </a:p>
              <a:p>
                <a:pPr>
                  <a:spcBef>
                    <a:spcPts val="600"/>
                  </a:spcBef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04" t="-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720" y="4306347"/>
            <a:ext cx="3329160" cy="1650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29624" y="4597587"/>
                <a:ext cx="1580048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18" y="4597587"/>
                <a:ext cx="1185036" cy="135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83344" y="5046206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endParaRPr lang="zh-TW" altLang="en-US" sz="2400" dirty="0"/>
          </a:p>
        </p:txBody>
      </p:sp>
      <p:cxnSp>
        <p:nvCxnSpPr>
          <p:cNvPr id="9" name="直線單箭頭接點 8"/>
          <p:cNvCxnSpPr>
            <a:stCxn id="5" idx="3"/>
          </p:cNvCxnSpPr>
          <p:nvPr/>
        </p:nvCxnSpPr>
        <p:spPr>
          <a:xfrm>
            <a:off x="3409672" y="5277037"/>
            <a:ext cx="1032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409673" y="4747905"/>
                <a:ext cx="1050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54" y="4747904"/>
                <a:ext cx="103400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46757" y="5344506"/>
            <a:ext cx="130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2" name="箭號: 向右 11"/>
          <p:cNvSpPr/>
          <p:nvPr/>
        </p:nvSpPr>
        <p:spPr>
          <a:xfrm>
            <a:off x="1236363" y="4989054"/>
            <a:ext cx="502752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476606" y="6045179"/>
                <a:ext cx="20174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large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454" y="6045178"/>
                <a:ext cx="1910459" cy="461665"/>
              </a:xfrm>
              <a:prstGeom prst="rect">
                <a:avLst/>
              </a:prstGeom>
              <a:blipFill>
                <a:blip r:embed="rId7"/>
                <a:stretch>
                  <a:fillRect l="-958" t="-10667" r="-3834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925" y="4306348"/>
            <a:ext cx="3311497" cy="1655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712904" y="6045178"/>
                <a:ext cx="23099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smaller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77" y="6045177"/>
                <a:ext cx="2209003" cy="461665"/>
              </a:xfrm>
              <a:prstGeom prst="rect">
                <a:avLst/>
              </a:prstGeom>
              <a:blipFill>
                <a:blip r:embed="rId9"/>
                <a:stretch>
                  <a:fillRect l="-829" t="-10667" r="-3039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22B36ED-D4A3-408D-A9E7-42A17AE0AC3E}"/>
              </a:ext>
            </a:extLst>
          </p:cNvPr>
          <p:cNvSpPr txBox="1"/>
          <p:nvPr/>
        </p:nvSpPr>
        <p:spPr>
          <a:xfrm>
            <a:off x="5591587" y="1452861"/>
            <a:ext cx="543130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output values of a critic depend on the actor evaluated.</a:t>
            </a:r>
            <a:endParaRPr lang="zh-TW" altLang="en-US" sz="2400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FD262F1-97C5-46C2-AA3D-47AB0757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88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5" grpId="0" animBg="1"/>
      <p:bldP spid="6" grpId="0"/>
      <p:bldP spid="10" grpId="0"/>
      <p:bldP spid="11" grpId="0"/>
      <p:bldP spid="12" grpId="0" animBg="1"/>
      <p:bldP spid="13" grpId="0"/>
      <p:bldP spid="16" grpId="0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1</a:t>
                </a:r>
                <a:r>
                  <a:rPr lang="en-US" altLang="zh-TW" baseline="30000" dirty="0"/>
                  <a:t>st</a:t>
                </a:r>
                <a:r>
                  <a:rPr lang="en-US" altLang="zh-TW" dirty="0"/>
                  <a:t> method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/>
                  <a:t>? – MC based approach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701" b="-191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b="1" dirty="0"/>
                  <a:t>Monte-Carlo (MC) based approach</a:t>
                </a:r>
              </a:p>
              <a:p>
                <a:pPr lvl="1"/>
                <a:r>
                  <a:rPr lang="en-US" altLang="zh-TW" dirty="0"/>
                  <a:t>The critic watches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playing the game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57982" y="3004458"/>
                <a:ext cx="48380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blipFill>
                <a:blip r:embed="rId4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8200" y="3466123"/>
                <a:ext cx="51803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 : the cumulated reward until the end of the episode = </a:t>
                </a:r>
                <a:r>
                  <a:rPr lang="en-US" altLang="zh-TW" sz="2400" dirty="0" err="1"/>
                  <a:t>r</a:t>
                </a:r>
                <a:r>
                  <a:rPr lang="en-US" altLang="zh-TW" sz="2400" baseline="-25000" dirty="0" err="1"/>
                  <a:t>a</a:t>
                </a:r>
                <a:r>
                  <a:rPr lang="en-US" altLang="zh-TW" sz="2400" dirty="0" err="1"/>
                  <a:t>+r</a:t>
                </a:r>
                <a:r>
                  <a:rPr lang="en-US" altLang="zh-TW" sz="2400" baseline="-25000" dirty="0" err="1"/>
                  <a:t>b</a:t>
                </a:r>
                <a:r>
                  <a:rPr lang="en-US" altLang="zh-TW" sz="2400" dirty="0"/>
                  <a:t>+…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66123"/>
                <a:ext cx="5180389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885" t="-5147" b="-1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57982" y="4653470"/>
                <a:ext cx="48380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blipFill>
                <a:blip r:embed="rId6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38200" y="5115135"/>
                <a:ext cx="51803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 : the cumulated reward until the end of the episode = </a:t>
                </a:r>
                <a:r>
                  <a:rPr lang="en-US" altLang="zh-TW" sz="2400" dirty="0" err="1"/>
                  <a:t>r</a:t>
                </a:r>
                <a:r>
                  <a:rPr lang="en-US" altLang="zh-TW" sz="2400" baseline="-25000" dirty="0" err="1"/>
                  <a:t>b</a:t>
                </a:r>
                <a:r>
                  <a:rPr lang="en-US" altLang="zh-TW" sz="2400" dirty="0"/>
                  <a:t>+…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15135"/>
                <a:ext cx="518038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885" t="-5147" b="-1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8597389" y="3815179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041378" y="3563143"/>
                <a:ext cx="11894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3563142"/>
                <a:ext cx="117346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18881" y="3114525"/>
                <a:ext cx="1094620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7096367" y="3793973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6556221" y="3338832"/>
            <a:ext cx="593497" cy="910282"/>
            <a:chOff x="4892122" y="3228766"/>
            <a:chExt cx="445123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418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10420046" y="3823001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0864035" y="3563139"/>
                <a:ext cx="6048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8597389" y="5534149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9041377" y="5282113"/>
                <a:ext cx="1274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5282112"/>
                <a:ext cx="1242584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618881" y="4833495"/>
                <a:ext cx="1094620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7096367" y="5512943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6556221" y="5057802"/>
            <a:ext cx="593497" cy="910282"/>
            <a:chOff x="4892122" y="3228766"/>
            <a:chExt cx="445123" cy="910282"/>
          </a:xfrm>
        </p:grpSpPr>
        <p:sp>
          <p:nvSpPr>
            <p:cNvPr id="27" name="矩形 2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892122" y="3453073"/>
                  <a:ext cx="4186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10439398" y="5541971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0883387" y="5282109"/>
                <a:ext cx="6079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40" y="5282108"/>
                <a:ext cx="591957" cy="461665"/>
              </a:xfrm>
              <a:prstGeom prst="rect">
                <a:avLst/>
              </a:prstGeom>
              <a:blipFill>
                <a:blip r:embed="rId15"/>
                <a:stretch>
                  <a:fillRect l="-2062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圓角矩形圖說文字 12"/>
          <p:cNvSpPr/>
          <p:nvPr/>
        </p:nvSpPr>
        <p:spPr>
          <a:xfrm>
            <a:off x="9041377" y="1606379"/>
            <a:ext cx="2312424" cy="1136822"/>
          </a:xfrm>
          <a:prstGeom prst="wedgeRoundRectCallout">
            <a:avLst>
              <a:gd name="adj1" fmla="val -72533"/>
              <a:gd name="adj2" fmla="val 4804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Solving a Regression Problem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4" name="向下箭號 13"/>
          <p:cNvSpPr/>
          <p:nvPr/>
        </p:nvSpPr>
        <p:spPr>
          <a:xfrm>
            <a:off x="6728217" y="4473425"/>
            <a:ext cx="315136" cy="360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17EF59DC-E306-413B-A527-4051E011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66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9" grpId="0" animBg="1"/>
      <p:bldP spid="21" grpId="0"/>
      <p:bldP spid="23" grpId="0"/>
      <p:bldP spid="24" grpId="0" animBg="1"/>
      <p:bldP spid="30" grpId="0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2</a:t>
                </a:r>
                <a:r>
                  <a:rPr lang="en-US" altLang="zh-TW" baseline="30000" dirty="0"/>
                  <a:t>nd</a:t>
                </a:r>
                <a:r>
                  <a:rPr lang="en-US" altLang="zh-TW" dirty="0"/>
                  <a:t> method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/>
                  <a:t>? – TD approach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701" b="-191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Temporal-difference (TD) approach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179037" y="2349275"/>
                <a:ext cx="27712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277" y="2349274"/>
                <a:ext cx="275517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>
            <a:cxnSpLocks/>
          </p:cNvCxnSpPr>
          <p:nvPr/>
        </p:nvCxnSpPr>
        <p:spPr>
          <a:xfrm>
            <a:off x="3594095" y="3409724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038085" y="3157688"/>
                <a:ext cx="11544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63" y="3157687"/>
                <a:ext cx="11383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615587" y="2709070"/>
                <a:ext cx="1094620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90" y="2709070"/>
                <a:ext cx="820965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>
            <a:cxnSpLocks/>
          </p:cNvCxnSpPr>
          <p:nvPr/>
        </p:nvCxnSpPr>
        <p:spPr>
          <a:xfrm>
            <a:off x="2093074" y="3388518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552924" y="2933377"/>
            <a:ext cx="593497" cy="910282"/>
            <a:chOff x="4892122" y="3228766"/>
            <a:chExt cx="445123" cy="910282"/>
          </a:xfrm>
        </p:grpSpPr>
        <p:sp>
          <p:nvSpPr>
            <p:cNvPr id="10" name="矩形 9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892122" y="3453073"/>
                  <a:ext cx="3922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3594095" y="5128694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38085" y="4876658"/>
                <a:ext cx="1447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63" y="4876657"/>
                <a:ext cx="143173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615587" y="4428040"/>
                <a:ext cx="1094620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90" y="4428040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2093074" y="5107488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1488447" y="4652347"/>
            <a:ext cx="816313" cy="910282"/>
            <a:chOff x="4843759" y="3228766"/>
            <a:chExt cx="612235" cy="910282"/>
          </a:xfrm>
        </p:grpSpPr>
        <p:sp>
          <p:nvSpPr>
            <p:cNvPr id="17" name="矩形 1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843759" y="3474280"/>
                  <a:ext cx="6122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3759" y="3474280"/>
                  <a:ext cx="612235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641966" y="2973857"/>
                <a:ext cx="3414012" cy="461665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66" y="2973857"/>
                <a:ext cx="3414012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564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949400" y="4035412"/>
                <a:ext cx="26986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50" y="4035411"/>
                <a:ext cx="2682594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10451066" y="4295274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0895055" y="4035412"/>
                <a:ext cx="499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91" y="4035411"/>
                <a:ext cx="48385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/>
          <p:cNvSpPr/>
          <p:nvPr/>
        </p:nvSpPr>
        <p:spPr>
          <a:xfrm>
            <a:off x="5809476" y="4096998"/>
            <a:ext cx="573048" cy="4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  <a:endCxn id="23" idx="1"/>
          </p:cNvCxnSpPr>
          <p:nvPr/>
        </p:nvCxnSpPr>
        <p:spPr>
          <a:xfrm>
            <a:off x="5065376" y="3620788"/>
            <a:ext cx="828021" cy="53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23" idx="3"/>
          </p:cNvCxnSpPr>
          <p:nvPr/>
        </p:nvCxnSpPr>
        <p:spPr>
          <a:xfrm flipV="1">
            <a:off x="5242600" y="4463843"/>
            <a:ext cx="650797" cy="46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V="1">
            <a:off x="6415846" y="4308389"/>
            <a:ext cx="559911" cy="3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758628" y="5878302"/>
            <a:ext cx="9678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Some applications have very long episodes, so that delaying all learning until an episode's end is too slow.</a:t>
            </a:r>
            <a:endParaRPr lang="zh-TW" altLang="en-US" sz="2400" dirty="0"/>
          </a:p>
        </p:txBody>
      </p:sp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DC508F26-1DB9-423A-8366-5C63BBDD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1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3" grpId="0"/>
      <p:bldP spid="14" grpId="0" animBg="1"/>
      <p:bldP spid="19" grpId="0" animBg="1"/>
      <p:bldP spid="20" grpId="0"/>
      <p:bldP spid="22" grpId="0"/>
      <p:bldP spid="23" grpId="0" animBg="1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 of 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p:cxnSp>
        <p:nvCxnSpPr>
          <p:cNvPr id="4" name="直線單箭頭接點 3"/>
          <p:cNvCxnSpPr>
            <a:cxnSpLocks/>
          </p:cNvCxnSpPr>
          <p:nvPr/>
        </p:nvCxnSpPr>
        <p:spPr>
          <a:xfrm>
            <a:off x="3161362" y="2592894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605352" y="2340858"/>
                <a:ext cx="11894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013" y="2340857"/>
                <a:ext cx="117346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82854" y="1892240"/>
                <a:ext cx="1094620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140" y="1892240"/>
                <a:ext cx="820965" cy="1358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>
            <a:cxnSpLocks/>
          </p:cNvCxnSpPr>
          <p:nvPr/>
        </p:nvCxnSpPr>
        <p:spPr>
          <a:xfrm>
            <a:off x="1660341" y="2571688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120194" y="2116547"/>
            <a:ext cx="593497" cy="910282"/>
            <a:chOff x="4892122" y="3228766"/>
            <a:chExt cx="445123" cy="910282"/>
          </a:xfrm>
        </p:grpSpPr>
        <p:sp>
          <p:nvSpPr>
            <p:cNvPr id="9" name="矩形 8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418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4984020" y="2600716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428008" y="2340854"/>
                <a:ext cx="6048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006" y="2340853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6943347" y="2108578"/>
            <a:ext cx="358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Larger variance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1120196" y="3715006"/>
            <a:ext cx="10473438" cy="1435306"/>
            <a:chOff x="896708" y="3564177"/>
            <a:chExt cx="7855078" cy="1435306"/>
          </a:xfrm>
        </p:grpSpPr>
        <p:cxnSp>
          <p:nvCxnSpPr>
            <p:cNvPr id="15" name="直線單箭頭接點 14"/>
            <p:cNvCxnSpPr>
              <a:cxnSpLocks/>
            </p:cNvCxnSpPr>
            <p:nvPr/>
          </p:nvCxnSpPr>
          <p:spPr>
            <a:xfrm>
              <a:off x="2427583" y="4264831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760575" y="4012794"/>
                  <a:ext cx="8658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0575" y="4012794"/>
                  <a:ext cx="1138389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693702" y="3564177"/>
                  <a:ext cx="820965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702" y="3564177"/>
                  <a:ext cx="820965" cy="13589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17"/>
            <p:cNvCxnSpPr>
              <a:cxnSpLocks/>
            </p:cNvCxnSpPr>
            <p:nvPr/>
          </p:nvCxnSpPr>
          <p:spPr>
            <a:xfrm>
              <a:off x="1301817" y="4243625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群組 18"/>
            <p:cNvGrpSpPr/>
            <p:nvPr/>
          </p:nvGrpSpPr>
          <p:grpSpPr>
            <a:xfrm>
              <a:off x="896708" y="3788484"/>
              <a:ext cx="445123" cy="910282"/>
              <a:chOff x="4892122" y="3228766"/>
              <a:chExt cx="445123" cy="91028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/>
                  <p:cNvSpPr/>
                  <p:nvPr/>
                </p:nvSpPr>
                <p:spPr>
                  <a:xfrm>
                    <a:off x="4892122" y="3453073"/>
                    <a:ext cx="39222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1" name="矩形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2122" y="3453073"/>
                    <a:ext cx="506934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直線單箭頭接點 21"/>
            <p:cNvCxnSpPr>
              <a:cxnSpLocks/>
            </p:cNvCxnSpPr>
            <p:nvPr/>
          </p:nvCxnSpPr>
          <p:spPr>
            <a:xfrm flipV="1">
              <a:off x="3840908" y="4251780"/>
              <a:ext cx="5235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cxnSpLocks/>
            </p:cNvCxnSpPr>
            <p:nvPr/>
          </p:nvCxnSpPr>
          <p:spPr>
            <a:xfrm flipH="1">
              <a:off x="7557329" y="4304736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4908848" y="4033993"/>
                  <a:ext cx="108582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848" y="4033993"/>
                  <a:ext cx="1431739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6736364" y="3640583"/>
                  <a:ext cx="820965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364" y="3640583"/>
                  <a:ext cx="820965" cy="13589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線單箭頭接點 25"/>
            <p:cNvCxnSpPr>
              <a:cxnSpLocks/>
            </p:cNvCxnSpPr>
            <p:nvPr/>
          </p:nvCxnSpPr>
          <p:spPr>
            <a:xfrm flipH="1">
              <a:off x="6277919" y="4279377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/>
            <p:cNvGrpSpPr/>
            <p:nvPr/>
          </p:nvGrpSpPr>
          <p:grpSpPr>
            <a:xfrm>
              <a:off x="8139551" y="3824236"/>
              <a:ext cx="612235" cy="910282"/>
              <a:chOff x="4840627" y="3228766"/>
              <a:chExt cx="612235" cy="91028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4840627" y="3441348"/>
                    <a:ext cx="61223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0627" y="3441348"/>
                    <a:ext cx="612235" cy="461665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4364460" y="3991919"/>
                  <a:ext cx="5399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60" y="3991919"/>
                  <a:ext cx="703847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/>
          <p:cNvSpPr txBox="1"/>
          <p:nvPr/>
        </p:nvSpPr>
        <p:spPr>
          <a:xfrm>
            <a:off x="3455181" y="5570590"/>
            <a:ext cx="358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Smaller variance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116309" y="5849108"/>
            <a:ext cx="358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May be inaccurate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4A4F6287-8BE8-49E6-BDA4-C3F4AF61A4A5}"/>
              </a:ext>
            </a:extLst>
          </p:cNvPr>
          <p:cNvSpPr/>
          <p:nvPr/>
        </p:nvSpPr>
        <p:spPr>
          <a:xfrm>
            <a:off x="6280893" y="2326775"/>
            <a:ext cx="522513" cy="4794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77ED9D3-B41E-4199-890C-E2F6A94960B0}"/>
                  </a:ext>
                </a:extLst>
              </p:cNvPr>
              <p:cNvSpPr txBox="1"/>
              <p:nvPr/>
            </p:nvSpPr>
            <p:spPr>
              <a:xfrm>
                <a:off x="6932766" y="2566517"/>
                <a:ext cx="39509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summation of many steps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77ED9D3-B41E-4199-890C-E2F6A9496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74" y="2566516"/>
                <a:ext cx="2963203" cy="830997"/>
              </a:xfrm>
              <a:prstGeom prst="rect">
                <a:avLst/>
              </a:prstGeom>
              <a:blipFill>
                <a:blip r:embed="rId19"/>
                <a:stretch>
                  <a:fillRect l="-32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7C1225D-EC06-4C9B-BFBF-B7F38CB5DEA3}"/>
                  </a:ext>
                </a:extLst>
              </p:cNvPr>
              <p:cNvSpPr txBox="1"/>
              <p:nvPr/>
            </p:nvSpPr>
            <p:spPr>
              <a:xfrm>
                <a:off x="7971649" y="320345"/>
                <a:ext cx="2859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7C1225D-EC06-4C9B-BFBF-B7F38CB5D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737" y="320345"/>
                <a:ext cx="2843022" cy="369332"/>
              </a:xfrm>
              <a:prstGeom prst="rect">
                <a:avLst/>
              </a:prstGeom>
              <a:blipFill>
                <a:blip r:embed="rId20"/>
                <a:stretch>
                  <a:fillRect l="-2146" t="-166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74BAC662-0F2D-4DAF-AE15-1B48F4296547}"/>
              </a:ext>
            </a:extLst>
          </p:cNvPr>
          <p:cNvSpPr/>
          <p:nvPr/>
        </p:nvSpPr>
        <p:spPr>
          <a:xfrm rot="7415587">
            <a:off x="4942052" y="4884343"/>
            <a:ext cx="971913" cy="4752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458D56A-BDD5-4299-A69F-5E5869E2C983}"/>
              </a:ext>
            </a:extLst>
          </p:cNvPr>
          <p:cNvSpPr/>
          <p:nvPr/>
        </p:nvSpPr>
        <p:spPr>
          <a:xfrm rot="3380172">
            <a:off x="7264099" y="5089220"/>
            <a:ext cx="1311578" cy="4752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63BCD43-A0AD-4E88-9D38-AD2B1E73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3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2" grpId="0"/>
      <p:bldP spid="33" grpId="0"/>
      <p:bldP spid="3" grpId="0" animBg="1"/>
      <p:bldP spid="34" grpId="0"/>
      <p:bldP spid="36" grpId="0"/>
      <p:bldP spid="38" grpId="0" animBg="1"/>
      <p:bldP spid="4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/>
                  <a:t>The critic has the following 8 episodes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b="0" dirty="0"/>
                  <a:t>, END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7883516" y="1789456"/>
            <a:ext cx="3385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[Sutton, v2, Example 6.4]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4820" y="6395460"/>
            <a:ext cx="431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(The actions are ignored here.)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96000" y="3396959"/>
                <a:ext cx="18722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96959"/>
                <a:ext cx="18562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096001" y="2738803"/>
                <a:ext cx="33963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6/8=3/4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2738803"/>
                <a:ext cx="339636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219583" y="4270046"/>
            <a:ext cx="1980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Monte-Carlo: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8574" y="4890914"/>
            <a:ext cx="2982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Temporal-difference: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702914" y="4255531"/>
                <a:ext cx="20185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14" y="4255531"/>
                <a:ext cx="201850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134704" y="5470671"/>
                <a:ext cx="34976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28" y="5470671"/>
                <a:ext cx="34815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7716265" y="5923292"/>
            <a:ext cx="118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90926" y="5923292"/>
            <a:ext cx="118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037398" y="5923292"/>
            <a:ext cx="76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2CFA46C-9DBF-403E-8141-FB0358F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52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State-action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The </a:t>
                </a:r>
                <a:r>
                  <a:rPr lang="en-US" altLang="zh-TW" i="1" dirty="0"/>
                  <a:t>cumulated</a:t>
                </a:r>
                <a:r>
                  <a:rPr lang="en-US" altLang="zh-TW" dirty="0"/>
                  <a:t> reward expects to be obtained after taking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a</a:t>
                </a:r>
                <a:r>
                  <a:rPr lang="en-US" altLang="zh-TW" dirty="0"/>
                  <a:t> at state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s </a:t>
                </a:r>
                <a:r>
                  <a:rPr lang="en-US" altLang="zh-TW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>
                    <a:solidFill>
                      <a:srgbClr val="0000FF"/>
                    </a:solidFill>
                  </a:rPr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0000FF"/>
                    </a:solidFill>
                  </a:rPr>
                  <a:t>Implementation: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To speedup the testing, change output to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a vector of values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(the expected reward taking corresponding actions)</a:t>
                </a:r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endParaRPr lang="en-US" altLang="zh-TW" sz="2400" dirty="0"/>
              </a:p>
              <a:p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058328" y="4547212"/>
                <a:ext cx="1580048" cy="15410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28" y="4547212"/>
                <a:ext cx="1580048" cy="15410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812904" y="4547212"/>
            <a:ext cx="508000" cy="910282"/>
            <a:chOff x="474454" y="4821896"/>
            <a:chExt cx="381000" cy="910282"/>
          </a:xfrm>
        </p:grpSpPr>
        <p:sp>
          <p:nvSpPr>
            <p:cNvPr id="4" name="矩形 3"/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12508" y="5046205"/>
              <a:ext cx="2358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</p:grpSp>
      <p:cxnSp>
        <p:nvCxnSpPr>
          <p:cNvPr id="7" name="直線單箭頭接點 6"/>
          <p:cNvCxnSpPr>
            <a:stCxn id="5" idx="3"/>
          </p:cNvCxnSpPr>
          <p:nvPr/>
        </p:nvCxnSpPr>
        <p:spPr>
          <a:xfrm>
            <a:off x="3638376" y="5317756"/>
            <a:ext cx="1761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20133" y="4770462"/>
                <a:ext cx="13509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33" y="4770462"/>
                <a:ext cx="135094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884837" y="5353721"/>
            <a:ext cx="130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0" name="箭號: 向右 9"/>
          <p:cNvSpPr/>
          <p:nvPr/>
        </p:nvSpPr>
        <p:spPr>
          <a:xfrm>
            <a:off x="1483037" y="4704053"/>
            <a:ext cx="502752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803295" y="5584459"/>
            <a:ext cx="508000" cy="461665"/>
            <a:chOff x="474454" y="5046205"/>
            <a:chExt cx="381000" cy="461665"/>
          </a:xfrm>
        </p:grpSpPr>
        <p:sp>
          <p:nvSpPr>
            <p:cNvPr id="13" name="矩形 12"/>
            <p:cNvSpPr/>
            <p:nvPr/>
          </p:nvSpPr>
          <p:spPr>
            <a:xfrm>
              <a:off x="474454" y="5052729"/>
              <a:ext cx="381000" cy="45514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2508" y="5046205"/>
              <a:ext cx="2563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</p:grpSp>
      <p:sp>
        <p:nvSpPr>
          <p:cNvPr id="15" name="箭號: 向右 14"/>
          <p:cNvSpPr/>
          <p:nvPr/>
        </p:nvSpPr>
        <p:spPr>
          <a:xfrm>
            <a:off x="1483037" y="5491700"/>
            <a:ext cx="502752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489408" y="4875202"/>
            <a:ext cx="1761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9195656" y="4612676"/>
                <a:ext cx="23004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656" y="4612676"/>
                <a:ext cx="230043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9180139" y="5561178"/>
                <a:ext cx="23237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𝑓𝑖𝑟𝑒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139" y="5561178"/>
                <a:ext cx="232371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9195656" y="5099513"/>
                <a:ext cx="2483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656" y="5099513"/>
                <a:ext cx="248317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>
            <a:off x="7489408" y="5340953"/>
            <a:ext cx="1761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7489408" y="5820279"/>
            <a:ext cx="1761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089855" y="4570409"/>
                <a:ext cx="1580048" cy="15410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5" y="4570409"/>
                <a:ext cx="1580048" cy="15410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8136951" y="6100888"/>
            <a:ext cx="434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for discrete action only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5900364" y="4843508"/>
            <a:ext cx="1172885" cy="910282"/>
            <a:chOff x="4037679" y="3793235"/>
            <a:chExt cx="879664" cy="910282"/>
          </a:xfrm>
        </p:grpSpPr>
        <p:grpSp>
          <p:nvGrpSpPr>
            <p:cNvPr id="36" name="群組 35"/>
            <p:cNvGrpSpPr/>
            <p:nvPr/>
          </p:nvGrpSpPr>
          <p:grpSpPr>
            <a:xfrm>
              <a:off x="4037679" y="3793235"/>
              <a:ext cx="381000" cy="910282"/>
              <a:chOff x="474454" y="4821896"/>
              <a:chExt cx="381000" cy="910282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474454" y="482189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508" y="5046205"/>
                <a:ext cx="2358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s</a:t>
                </a:r>
                <a:endParaRPr lang="zh-TW" altLang="en-US" sz="2400" dirty="0"/>
              </a:p>
            </p:txBody>
          </p:sp>
        </p:grpSp>
        <p:sp>
          <p:nvSpPr>
            <p:cNvPr id="39" name="箭號: 向右 38"/>
            <p:cNvSpPr/>
            <p:nvPr/>
          </p:nvSpPr>
          <p:spPr>
            <a:xfrm>
              <a:off x="4540279" y="3950075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27686360-714E-4898-9F98-2811C70D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77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 animBg="1"/>
      <p:bldP spid="15" grpId="0" animBg="1"/>
      <p:bldP spid="23" grpId="0"/>
      <p:bldP spid="30" grpId="0"/>
      <p:bldP spid="31" grpId="0"/>
      <p:bldP spid="18" grpId="0" animBg="1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make use of Critic: Q-Learning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5341921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5341921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5" name="文字方塊 4"/>
          <p:cNvSpPr txBox="1"/>
          <p:nvPr/>
        </p:nvSpPr>
        <p:spPr>
          <a:xfrm>
            <a:off x="8824687" y="3478074"/>
            <a:ext cx="2090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TD or MC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12191" y="6176963"/>
            <a:ext cx="96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58333" y="3478074"/>
                <a:ext cx="21614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" y="3478074"/>
                <a:ext cx="162106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8A2908E-D75E-4475-87EC-E52667D5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3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Q-Learning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, find a new 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“better” than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“Better”: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800" dirty="0"/>
                  <a:t>, for all state s</a:t>
                </a:r>
                <a:endParaRPr lang="zh-TW" altLang="en-US" sz="28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52968" y="4607198"/>
                <a:ext cx="3999300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726" y="4607198"/>
                <a:ext cx="3983270" cy="563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8201" y="5292362"/>
                <a:ext cx="110563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does not have extra parameters. It depends on Q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292362"/>
                <a:ext cx="8292271" cy="523220"/>
              </a:xfrm>
              <a:prstGeom prst="rect">
                <a:avLst/>
              </a:prstGeom>
              <a:blipFill>
                <a:blip r:embed="rId4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838201" y="5788679"/>
            <a:ext cx="1080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800" dirty="0"/>
              <a:t>Not suitable for continuous action a (solve it later)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721" y="170629"/>
            <a:ext cx="6100467" cy="30401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23FA1E-C740-424D-931D-49D3084B9588}"/>
              </a:ext>
            </a:extLst>
          </p:cNvPr>
          <p:cNvSpPr/>
          <p:nvPr/>
        </p:nvSpPr>
        <p:spPr>
          <a:xfrm>
            <a:off x="9008533" y="3010499"/>
            <a:ext cx="2788356" cy="2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9514703" y="3827507"/>
            <a:ext cx="2038865" cy="1343372"/>
          </a:xfrm>
          <a:prstGeom prst="wedgeRoundRectCallout">
            <a:avLst>
              <a:gd name="adj1" fmla="val -130530"/>
              <a:gd name="adj2" fmla="val 27852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Always take the action with the largest reward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8B8ED054-C71D-4133-AD79-426A99B2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Reinforcement Learning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50794" y="1546225"/>
                <a:ext cx="10690412" cy="4351338"/>
              </a:xfrm>
              <a:noFill/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altLang="zh-TW" sz="2600" dirty="0">
                    <a:solidFill>
                      <a:srgbClr val="FF0000"/>
                    </a:solidFill>
                  </a:rPr>
                  <a:t>Environment</a:t>
                </a:r>
                <a:r>
                  <a:rPr lang="en-US" altLang="zh-TW" sz="2600" dirty="0"/>
                  <a:t> samples </a:t>
                </a:r>
                <a:r>
                  <a:rPr lang="en-US" altLang="zh-TW" sz="2600" dirty="0">
                    <a:solidFill>
                      <a:srgbClr val="FF0000"/>
                    </a:solidFill>
                  </a:rPr>
                  <a:t>input</a:t>
                </a:r>
                <a:r>
                  <a:rPr lang="en-US" altLang="zh-TW" sz="2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600" dirty="0" err="1"/>
                  <a:t>x</a:t>
                </a:r>
                <a:r>
                  <a:rPr lang="en-US" altLang="zh-TW" sz="2600" baseline="-25000" dirty="0" err="1"/>
                  <a:t>t</a:t>
                </a:r>
                <a:r>
                  <a:rPr lang="en-US" altLang="zh-TW" sz="2600" dirty="0"/>
                  <a:t>~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𝑃</m:t>
                    </m:r>
                    <m:r>
                      <a:rPr lang="en-US" altLang="zh-TW" sz="2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600" b="0" i="0" dirty="0" smtClean="0"/>
                      <m:t>x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m:rPr>
                        <m:nor/>
                      </m:rPr>
                      <a:rPr lang="en-US" altLang="zh-TW" sz="26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x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m:rPr>
                        <m:nor/>
                      </m:rPr>
                      <a:rPr lang="en-US" altLang="zh-TW" sz="2600" b="0" i="0" baseline="-25000" dirty="0" smtClean="0"/>
                      <m:t>−</m:t>
                    </m:r>
                    <m:r>
                      <a:rPr lang="en-US" altLang="zh-TW" sz="2600" b="0" i="0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6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y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m:rPr>
                        <m:nor/>
                      </m:rPr>
                      <a:rPr lang="en-US" altLang="zh-TW" sz="2600" baseline="-25000" dirty="0"/>
                      <m:t>−</m:t>
                    </m:r>
                    <m:r>
                      <a:rPr lang="en-US" altLang="zh-TW" sz="2600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TW" sz="2600" dirty="0"/>
                  <a:t> </a:t>
                </a:r>
                <a:endParaRPr lang="en-US" altLang="zh-TW" sz="2600" dirty="0">
                  <a:sym typeface="Symbol" panose="05050102010706020507" pitchFamily="18" charset="2"/>
                </a:endParaRPr>
              </a:p>
              <a:p>
                <a:pPr lvl="2"/>
                <a:r>
                  <a:rPr lang="en-US" altLang="zh-TW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State </a:t>
                </a:r>
                <a:r>
                  <a:rPr lang="en-US" altLang="zh-TW" sz="2400" dirty="0" err="1">
                    <a:solidFill>
                      <a:srgbClr val="FF0000"/>
                    </a:solidFill>
                  </a:rPr>
                  <a:t>x</a:t>
                </a:r>
                <a:r>
                  <a:rPr lang="en-US" altLang="zh-TW" sz="2400" baseline="-25000" dirty="0" err="1">
                    <a:solidFill>
                      <a:srgbClr val="FF0000"/>
                    </a:solidFill>
                  </a:rPr>
                  <a:t>t</a:t>
                </a:r>
                <a:r>
                  <a:rPr lang="en-US" altLang="zh-TW" sz="2400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baseline="-25000" dirty="0"/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depends on the previous action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y</m:t>
                    </m:r>
                    <m:r>
                      <m:rPr>
                        <m:nor/>
                      </m:rPr>
                      <a:rPr lang="en-US" altLang="zh-TW" sz="2400" baseline="-25000" dirty="0" smtClean="0">
                        <a:solidFill>
                          <a:srgbClr val="FF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altLang="zh-TW" sz="2400" baseline="-25000" dirty="0" smtClean="0">
                        <a:solidFill>
                          <a:srgbClr val="FF0000"/>
                        </a:solidFill>
                      </a:rPr>
                      <m:t>−</m:t>
                    </m:r>
                    <m:r>
                      <a:rPr lang="en-US" altLang="zh-TW" sz="2400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2400" dirty="0">
                  <a:solidFill>
                    <a:srgbClr val="FF0000"/>
                  </a:solidFill>
                  <a:sym typeface="Symbol" panose="05050102010706020507" pitchFamily="18" charset="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600" dirty="0">
                    <a:sym typeface="Symbol" panose="05050102010706020507" pitchFamily="18" charset="2"/>
                  </a:rPr>
                  <a:t>Agent takes </a:t>
                </a:r>
                <a:r>
                  <a:rPr lang="en-US" altLang="zh-TW" sz="26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action</a:t>
                </a:r>
                <a:r>
                  <a:rPr lang="en-US" altLang="zh-TW" sz="26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TW" sz="26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600" dirty="0"/>
                      <m:t>x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TW" sz="2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600" dirty="0"/>
                  <a:t>Agent receives </a:t>
                </a:r>
                <a:r>
                  <a:rPr lang="en-US" altLang="zh-TW" sz="2600" dirty="0">
                    <a:solidFill>
                      <a:srgbClr val="FF0000"/>
                    </a:solidFill>
                  </a:rPr>
                  <a:t>reward</a:t>
                </a:r>
                <a:r>
                  <a:rPr lang="en-US" altLang="zh-TW" sz="2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dirty="0" smtClean="0"/>
                      <m:t>r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~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𝑃</m:t>
                    </m:r>
                    <m:r>
                      <a:rPr lang="en-US" altLang="zh-TW" sz="2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600" b="0" i="0" dirty="0" smtClean="0"/>
                      <m:t>r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x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TW" sz="2600" dirty="0"/>
                  <a:t> where P is an unknown probability distribution unknown to the agent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794" y="1546225"/>
                <a:ext cx="10690412" cy="4351338"/>
              </a:xfrm>
              <a:blipFill>
                <a:blip r:embed="rId2"/>
                <a:stretch>
                  <a:fillRect t="-12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圓角矩形 3"/>
          <p:cNvSpPr/>
          <p:nvPr/>
        </p:nvSpPr>
        <p:spPr>
          <a:xfrm>
            <a:off x="1710372" y="2094043"/>
            <a:ext cx="6431821" cy="52465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Picture 2" descr="https://cdn-images-1.medium.com/max/1600/1*WOYVzYnF-rbdcgZU2Wt9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0" y="4288123"/>
            <a:ext cx="5714714" cy="20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6D7E71-AC13-44DF-97AC-E9127088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3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36232" y="1633841"/>
                <a:ext cx="3999300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32" y="1633841"/>
                <a:ext cx="3999300" cy="5636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820653" y="1476460"/>
                <a:ext cx="5222648" cy="581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800" dirty="0"/>
                  <a:t>, for all state s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489" y="1476459"/>
                <a:ext cx="5058051" cy="581891"/>
              </a:xfrm>
              <a:prstGeom prst="rect">
                <a:avLst/>
              </a:prstGeom>
              <a:blipFill>
                <a:blip r:embed="rId3"/>
                <a:stretch>
                  <a:fillRect r="-1566" b="-29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64358" y="3317551"/>
                <a:ext cx="1006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8" y="3317550"/>
                <a:ext cx="9901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097286" y="3279574"/>
                <a:ext cx="2353272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964" y="3279574"/>
                <a:ext cx="2337243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81571" y="3949728"/>
                <a:ext cx="62845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8" y="3949727"/>
                <a:ext cx="626851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82431" y="4525200"/>
                <a:ext cx="77037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23" y="4525200"/>
                <a:ext cx="7994175" cy="4863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81571" y="5187818"/>
                <a:ext cx="4987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8" y="5187817"/>
                <a:ext cx="497110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81571" y="5825750"/>
                <a:ext cx="6327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|…]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8" y="5825750"/>
                <a:ext cx="6336414" cy="4863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64358" y="2600123"/>
                <a:ext cx="3239733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8" y="2600123"/>
                <a:ext cx="3239733" cy="48635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382222" y="2610099"/>
                <a:ext cx="2432140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66" y="2610099"/>
                <a:ext cx="2416111" cy="5636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966112" y="2568152"/>
                <a:ext cx="2351669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112" y="2568152"/>
                <a:ext cx="2351669" cy="48635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82431" y="495880"/>
            <a:ext cx="2931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i="1" dirty="0">
                <a:solidFill>
                  <a:schemeClr val="bg1"/>
                </a:solidFill>
              </a:rPr>
              <a:t>Q-Learning</a:t>
            </a:r>
            <a:endParaRPr lang="zh-TW" altLang="en-US" sz="3200" b="1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130123" y="5822544"/>
                <a:ext cx="1823320" cy="489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592" y="5822544"/>
                <a:ext cx="1791260" cy="489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圓角矩形圖說文字 18"/>
              <p:cNvSpPr/>
              <p:nvPr/>
            </p:nvSpPr>
            <p:spPr>
              <a:xfrm>
                <a:off x="10041783" y="1830093"/>
                <a:ext cx="1334529" cy="966317"/>
              </a:xfrm>
              <a:prstGeom prst="wedgeRoundRectCallout">
                <a:avLst>
                  <a:gd name="adj1" fmla="val -105530"/>
                  <a:gd name="adj2" fmla="val 36187"/>
                  <a:gd name="adj3" fmla="val 16667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rgbClr val="0000FF"/>
                    </a:solidFill>
                  </a:rPr>
                  <a:t>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0000FF"/>
                    </a:solidFill>
                  </a:rPr>
                  <a:t> </a:t>
                </a:r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圓角矩形圖說文字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783" y="1830093"/>
                <a:ext cx="1334529" cy="966317"/>
              </a:xfrm>
              <a:prstGeom prst="wedgeRoundRectCallout">
                <a:avLst>
                  <a:gd name="adj1" fmla="val -105530"/>
                  <a:gd name="adj2" fmla="val 36187"/>
                  <a:gd name="adj3" fmla="val 16667"/>
                </a:avLst>
              </a:prstGeom>
              <a:blipFill rotWithShape="0">
                <a:blip r:embed="rId14"/>
                <a:stretch>
                  <a:fillRect r="-8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80CE52-F05F-4189-A86B-3E24119F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6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1: Target Network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3172249" y="3098641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77629" y="2360225"/>
                <a:ext cx="1094620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/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629" y="2360225"/>
                <a:ext cx="1094620" cy="13589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>
            <a:cxnSpLocks/>
          </p:cNvCxnSpPr>
          <p:nvPr/>
        </p:nvCxnSpPr>
        <p:spPr>
          <a:xfrm>
            <a:off x="1555013" y="2836865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1014863" y="2381724"/>
            <a:ext cx="593497" cy="910282"/>
            <a:chOff x="4892122" y="3228766"/>
            <a:chExt cx="445123" cy="910282"/>
          </a:xfrm>
        </p:grpSpPr>
        <p:sp>
          <p:nvSpPr>
            <p:cNvPr id="11" name="矩形 10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4892122" y="3453073"/>
                  <a:ext cx="3922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直線單箭頭接點 12"/>
          <p:cNvCxnSpPr>
            <a:cxnSpLocks/>
          </p:cNvCxnSpPr>
          <p:nvPr/>
        </p:nvCxnSpPr>
        <p:spPr>
          <a:xfrm flipH="1">
            <a:off x="7976086" y="4589572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609065" y="3910122"/>
                <a:ext cx="1094620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/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065" y="3910122"/>
                <a:ext cx="1094620" cy="13589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10213943" y="3814224"/>
            <a:ext cx="816313" cy="910282"/>
            <a:chOff x="4901174" y="3228766"/>
            <a:chExt cx="612235" cy="910282"/>
          </a:xfrm>
        </p:grpSpPr>
        <p:sp>
          <p:nvSpPr>
            <p:cNvPr id="18" name="矩形 1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4901174" y="3407510"/>
                  <a:ext cx="6122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174" y="3407510"/>
                  <a:ext cx="80028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直線單箭頭接點 21"/>
          <p:cNvCxnSpPr>
            <a:cxnSpLocks/>
          </p:cNvCxnSpPr>
          <p:nvPr/>
        </p:nvCxnSpPr>
        <p:spPr>
          <a:xfrm flipV="1">
            <a:off x="4651831" y="3352561"/>
            <a:ext cx="0" cy="96861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728916" y="4368691"/>
                <a:ext cx="797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87" y="4368690"/>
                <a:ext cx="781496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32"/>
          <p:cNvGrpSpPr/>
          <p:nvPr/>
        </p:nvGrpSpPr>
        <p:grpSpPr>
          <a:xfrm>
            <a:off x="1023906" y="3352560"/>
            <a:ext cx="1106972" cy="461665"/>
            <a:chOff x="1233539" y="3488179"/>
            <a:chExt cx="830229" cy="461665"/>
          </a:xfrm>
        </p:grpSpPr>
        <p:grpSp>
          <p:nvGrpSpPr>
            <p:cNvPr id="29" name="群組 28"/>
            <p:cNvGrpSpPr/>
            <p:nvPr/>
          </p:nvGrpSpPr>
          <p:grpSpPr>
            <a:xfrm>
              <a:off x="1233539" y="3488179"/>
              <a:ext cx="441291" cy="461665"/>
              <a:chOff x="414163" y="5046205"/>
              <a:chExt cx="441291" cy="46166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474454" y="5052729"/>
                <a:ext cx="381000" cy="45514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/>
                  <p:cNvSpPr/>
                  <p:nvPr/>
                </p:nvSpPr>
                <p:spPr>
                  <a:xfrm>
                    <a:off x="414163" y="5046205"/>
                    <a:ext cx="4194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31" name="矩形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163" y="5046205"/>
                    <a:ext cx="543290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直線單箭頭接點 31"/>
            <p:cNvCxnSpPr>
              <a:cxnSpLocks/>
            </p:cNvCxnSpPr>
            <p:nvPr/>
          </p:nvCxnSpPr>
          <p:spPr>
            <a:xfrm>
              <a:off x="1671883" y="3719011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/>
          <p:cNvGrpSpPr/>
          <p:nvPr/>
        </p:nvGrpSpPr>
        <p:grpSpPr>
          <a:xfrm>
            <a:off x="10213944" y="4807358"/>
            <a:ext cx="1261115" cy="461665"/>
            <a:chOff x="409688" y="5052729"/>
            <a:chExt cx="945836" cy="461665"/>
          </a:xfrm>
        </p:grpSpPr>
        <p:sp>
          <p:nvSpPr>
            <p:cNvPr id="37" name="矩形 36"/>
            <p:cNvSpPr/>
            <p:nvPr/>
          </p:nvSpPr>
          <p:spPr>
            <a:xfrm>
              <a:off x="474454" y="5052729"/>
              <a:ext cx="381000" cy="45514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409688" y="5052729"/>
                  <a:ext cx="9458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88" y="5052729"/>
                  <a:ext cx="124508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629886" y="2836864"/>
                <a:ext cx="15489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14" y="2836863"/>
                <a:ext cx="1532919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569906" y="4321177"/>
                <a:ext cx="254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30" y="4321177"/>
                <a:ext cx="2549096" cy="5091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單箭頭接點 46"/>
          <p:cNvCxnSpPr>
            <a:cxnSpLocks/>
          </p:cNvCxnSpPr>
          <p:nvPr/>
        </p:nvCxnSpPr>
        <p:spPr>
          <a:xfrm flipH="1">
            <a:off x="9703685" y="4136002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cxnSpLocks/>
          </p:cNvCxnSpPr>
          <p:nvPr/>
        </p:nvCxnSpPr>
        <p:spPr>
          <a:xfrm flipH="1">
            <a:off x="9703685" y="4907519"/>
            <a:ext cx="522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E0B9E69F-CA00-4D59-A426-CA4D669F5C70}"/>
              </a:ext>
            </a:extLst>
          </p:cNvPr>
          <p:cNvGrpSpPr/>
          <p:nvPr/>
        </p:nvGrpSpPr>
        <p:grpSpPr>
          <a:xfrm>
            <a:off x="6307601" y="1278634"/>
            <a:ext cx="5775942" cy="1576693"/>
            <a:chOff x="4711603" y="317863"/>
            <a:chExt cx="4331956" cy="157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445026" y="338440"/>
                  <a:ext cx="359853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    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026" y="338440"/>
                  <a:ext cx="3598533" cy="430887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4711604" y="830795"/>
                  <a:ext cx="116171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604" y="830795"/>
                  <a:ext cx="1532920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C927B2A-041F-453A-9633-550A55749FC1}"/>
                    </a:ext>
                  </a:extLst>
                </p:cNvPr>
                <p:cNvSpPr/>
                <p:nvPr/>
              </p:nvSpPr>
              <p:spPr>
                <a:xfrm>
                  <a:off x="5266566" y="1285040"/>
                  <a:ext cx="25913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C927B2A-041F-453A-9633-550A55749F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566" y="1285040"/>
                  <a:ext cx="3460114" cy="50917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FBB7BF2-EAC7-41BF-92EF-C6D067265F1E}"/>
                </a:ext>
              </a:extLst>
            </p:cNvPr>
            <p:cNvSpPr/>
            <p:nvPr/>
          </p:nvSpPr>
          <p:spPr>
            <a:xfrm>
              <a:off x="4711603" y="317863"/>
              <a:ext cx="4331955" cy="1576693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CF1CCB-A6C4-478D-B306-4873189E0BCF}"/>
              </a:ext>
            </a:extLst>
          </p:cNvPr>
          <p:cNvSpPr txBox="1"/>
          <p:nvPr/>
        </p:nvSpPr>
        <p:spPr>
          <a:xfrm>
            <a:off x="4713007" y="3570499"/>
            <a:ext cx="223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regression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0843AB3-9DB2-4C36-9A8B-3CC04E2B1490}"/>
              </a:ext>
            </a:extLst>
          </p:cNvPr>
          <p:cNvSpPr txBox="1"/>
          <p:nvPr/>
        </p:nvSpPr>
        <p:spPr>
          <a:xfrm>
            <a:off x="8067238" y="5306585"/>
            <a:ext cx="223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E3D8B81-3DB0-48A0-A44A-0A2D81923023}"/>
              </a:ext>
            </a:extLst>
          </p:cNvPr>
          <p:cNvSpPr txBox="1"/>
          <p:nvPr/>
        </p:nvSpPr>
        <p:spPr>
          <a:xfrm>
            <a:off x="4651831" y="4800834"/>
            <a:ext cx="223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fixed value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D3E850F-531E-4ECA-A980-F0868DF65B0C}"/>
              </a:ext>
            </a:extLst>
          </p:cNvPr>
          <p:cNvSpPr txBox="1"/>
          <p:nvPr/>
        </p:nvSpPr>
        <p:spPr>
          <a:xfrm>
            <a:off x="1508407" y="3712600"/>
            <a:ext cx="223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52C439-6EE8-4575-8884-64FE89D76FA5}"/>
              </a:ext>
            </a:extLst>
          </p:cNvPr>
          <p:cNvSpPr txBox="1"/>
          <p:nvPr/>
        </p:nvSpPr>
        <p:spPr>
          <a:xfrm>
            <a:off x="3909131" y="5768250"/>
            <a:ext cx="422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After updating N times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C7F583A-18F3-4869-8654-715AD50B191A}"/>
              </a:ext>
            </a:extLst>
          </p:cNvPr>
          <p:cNvCxnSpPr>
            <a:cxnSpLocks/>
          </p:cNvCxnSpPr>
          <p:nvPr/>
        </p:nvCxnSpPr>
        <p:spPr>
          <a:xfrm>
            <a:off x="2624937" y="4136003"/>
            <a:ext cx="0" cy="212771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D5BF92CE-AAD1-45BF-8048-E110A9CFD2E8}"/>
              </a:ext>
            </a:extLst>
          </p:cNvPr>
          <p:cNvCxnSpPr>
            <a:cxnSpLocks/>
          </p:cNvCxnSpPr>
          <p:nvPr/>
        </p:nvCxnSpPr>
        <p:spPr>
          <a:xfrm flipH="1">
            <a:off x="2624938" y="6263715"/>
            <a:ext cx="6558831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06D7AA06-E43B-4E18-B060-074ACAB2D520}"/>
              </a:ext>
            </a:extLst>
          </p:cNvPr>
          <p:cNvCxnSpPr>
            <a:cxnSpLocks/>
          </p:cNvCxnSpPr>
          <p:nvPr/>
        </p:nvCxnSpPr>
        <p:spPr>
          <a:xfrm flipV="1">
            <a:off x="9168413" y="5768251"/>
            <a:ext cx="0" cy="495465"/>
          </a:xfrm>
          <a:prstGeom prst="line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2EA8F01-C389-44E3-9756-EC73984E56A3}"/>
              </a:ext>
            </a:extLst>
          </p:cNvPr>
          <p:cNvSpPr txBox="1"/>
          <p:nvPr/>
        </p:nvSpPr>
        <p:spPr>
          <a:xfrm>
            <a:off x="7993136" y="3039037"/>
            <a:ext cx="2233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Target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351" y="1470589"/>
            <a:ext cx="525323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Problem: </a:t>
            </a:r>
          </a:p>
          <a:p>
            <a:r>
              <a:rPr lang="en-US" altLang="zh-TW" sz="2400" b="1" dirty="0">
                <a:solidFill>
                  <a:srgbClr val="0000FF"/>
                </a:solidFill>
              </a:rPr>
              <a:t>    </a:t>
            </a:r>
            <a:r>
              <a:rPr lang="en-US" altLang="zh-TW" sz="2400" dirty="0">
                <a:solidFill>
                  <a:srgbClr val="0000FF"/>
                </a:solidFill>
              </a:rPr>
              <a:t>Changing Target is difficult to Train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C7E28ECB-6CD5-470A-977F-443FC1DD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88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3" grpId="0"/>
      <p:bldP spid="40" grpId="0"/>
      <p:bldP spid="44" grpId="0"/>
      <p:bldP spid="7" grpId="0"/>
      <p:bldP spid="73" grpId="0"/>
      <p:bldP spid="74" grpId="0"/>
      <p:bldP spid="75" grpId="0"/>
      <p:bldP spid="14" grpId="0"/>
      <p:bldP spid="78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5A3D9-E9B0-4CBE-8777-B0AF7EF2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2: Exploration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67BA17-5811-4692-BB98-511864D1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policy is based on Q-function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6E38246-90F6-4851-935A-FA07ACC18930}"/>
                  </a:ext>
                </a:extLst>
              </p:cNvPr>
              <p:cNvSpPr txBox="1"/>
              <p:nvPr/>
            </p:nvSpPr>
            <p:spPr>
              <a:xfrm>
                <a:off x="2143424" y="2508659"/>
                <a:ext cx="2747868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6E38246-90F6-4851-935A-FA07ACC18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568" y="2508658"/>
                <a:ext cx="2731838" cy="483209"/>
              </a:xfrm>
              <a:prstGeom prst="rect">
                <a:avLst/>
              </a:prstGeom>
              <a:blipFill>
                <a:blip r:embed="rId3"/>
                <a:stretch>
                  <a:fillRect l="-1116" b="-101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DC574CC5-62BB-4ADC-8112-76114839C8E7}"/>
              </a:ext>
            </a:extLst>
          </p:cNvPr>
          <p:cNvGrpSpPr/>
          <p:nvPr/>
        </p:nvGrpSpPr>
        <p:grpSpPr>
          <a:xfrm>
            <a:off x="1963755" y="3886879"/>
            <a:ext cx="8202995" cy="1009708"/>
            <a:chOff x="1373821" y="2414409"/>
            <a:chExt cx="6152246" cy="10097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F19F69B1-2E3A-4B10-892C-D368DEF087EC}"/>
                    </a:ext>
                  </a:extLst>
                </p:cNvPr>
                <p:cNvSpPr txBox="1"/>
                <p:nvPr/>
              </p:nvSpPr>
              <p:spPr>
                <a:xfrm>
                  <a:off x="1373821" y="2421106"/>
                  <a:ext cx="2311739" cy="8238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𝑎𝑟𝑔</m:t>
                                </m:r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𝑟𝑎𝑛𝑑𝑜𝑚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F19F69B1-2E3A-4B10-892C-D368DEF087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821" y="2421106"/>
                  <a:ext cx="3034998" cy="9592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889AE1A-56F4-49FF-9F70-070111C63D48}"/>
                    </a:ext>
                  </a:extLst>
                </p:cNvPr>
                <p:cNvSpPr/>
                <p:nvPr/>
              </p:nvSpPr>
              <p:spPr>
                <a:xfrm>
                  <a:off x="5057602" y="2414409"/>
                  <a:ext cx="24684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𝑝𝑟𝑜𝑏𝑎𝑏𝑖𝑙𝑖𝑡𝑦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 1−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33C05B3-40CD-4D4A-8876-6F98559A62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602" y="2414409"/>
                  <a:ext cx="3275256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47E58C7-3B04-4AD3-A6E6-F65743E9C4DB}"/>
                    </a:ext>
                  </a:extLst>
                </p:cNvPr>
                <p:cNvSpPr/>
                <p:nvPr/>
              </p:nvSpPr>
              <p:spPr>
                <a:xfrm>
                  <a:off x="5059526" y="2962452"/>
                  <a:ext cx="12388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𝑜𝑡h𝑒𝑟𝑤𝑖𝑠𝑒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82D1039-7DA3-4260-A369-5CD0BB7270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526" y="2962452"/>
                  <a:ext cx="163570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2EEBB69-1BF7-4530-993A-EF2ECF158B3E}"/>
              </a:ext>
            </a:extLst>
          </p:cNvPr>
          <p:cNvSpPr txBox="1"/>
          <p:nvPr/>
        </p:nvSpPr>
        <p:spPr>
          <a:xfrm>
            <a:off x="6321778" y="2286001"/>
            <a:ext cx="4161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This is not a good way for data collection.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B3AF3C4-2368-4B44-9678-A7ACED55EB58}"/>
                  </a:ext>
                </a:extLst>
              </p:cNvPr>
              <p:cNvSpPr txBox="1"/>
              <p:nvPr/>
            </p:nvSpPr>
            <p:spPr>
              <a:xfrm>
                <a:off x="4767780" y="843341"/>
                <a:ext cx="233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B3AF3C4-2368-4B44-9678-A7ACED55E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35" y="843341"/>
                <a:ext cx="217880" cy="369332"/>
              </a:xfrm>
              <a:prstGeom prst="rect">
                <a:avLst/>
              </a:prstGeom>
              <a:blipFill>
                <a:blip r:embed="rId7"/>
                <a:stretch>
                  <a:fillRect l="-20000" r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0250055-12AA-4F1E-82D4-3FDF64C12D23}"/>
                  </a:ext>
                </a:extLst>
              </p:cNvPr>
              <p:cNvSpPr txBox="1"/>
              <p:nvPr/>
            </p:nvSpPr>
            <p:spPr>
              <a:xfrm>
                <a:off x="6143408" y="339073"/>
                <a:ext cx="3919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0250055-12AA-4F1E-82D4-3FDF64C12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556" y="339073"/>
                <a:ext cx="375936" cy="369332"/>
              </a:xfrm>
              <a:prstGeom prst="rect">
                <a:avLst/>
              </a:prstGeom>
              <a:blipFill>
                <a:blip r:embed="rId8"/>
                <a:stretch>
                  <a:fillRect l="-11290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2E8C120-4626-4645-B9F6-6CE40D9C6D50}"/>
                  </a:ext>
                </a:extLst>
              </p:cNvPr>
              <p:cNvSpPr txBox="1"/>
              <p:nvPr/>
            </p:nvSpPr>
            <p:spPr>
              <a:xfrm>
                <a:off x="6143408" y="843341"/>
                <a:ext cx="399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2E8C120-4626-4645-B9F6-6CE40D9C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556" y="843341"/>
                <a:ext cx="383054" cy="369332"/>
              </a:xfrm>
              <a:prstGeom prst="rect">
                <a:avLst/>
              </a:prstGeom>
              <a:blipFill>
                <a:blip r:embed="rId9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A84FA83-0223-4F71-9E93-FDF0D81FCAC3}"/>
                  </a:ext>
                </a:extLst>
              </p:cNvPr>
              <p:cNvSpPr txBox="1"/>
              <p:nvPr/>
            </p:nvSpPr>
            <p:spPr>
              <a:xfrm>
                <a:off x="6143408" y="1347609"/>
                <a:ext cx="399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A84FA83-0223-4F71-9E93-FDF0D81F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556" y="1347609"/>
                <a:ext cx="383054" cy="369332"/>
              </a:xfrm>
              <a:prstGeom prst="rect">
                <a:avLst/>
              </a:prstGeom>
              <a:blipFill>
                <a:blip r:embed="rId10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140F67E-5C84-41B1-8960-9303C43FAE0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5001690" y="523739"/>
            <a:ext cx="1141718" cy="5042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81F20E5-5645-474C-8DD2-EE6A8B776CE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001690" y="1028007"/>
            <a:ext cx="11417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DCB7F97-FCEE-4ED0-86CE-A9AFBF2B9DB1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001690" y="1028007"/>
            <a:ext cx="1141718" cy="5042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A2EAB3B-16E1-49DA-BA60-B7463C64F986}"/>
                  </a:ext>
                </a:extLst>
              </p:cNvPr>
              <p:cNvSpPr txBox="1"/>
              <p:nvPr/>
            </p:nvSpPr>
            <p:spPr>
              <a:xfrm>
                <a:off x="6927966" y="1380347"/>
                <a:ext cx="1704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EAB3B-16E1-49DA-BA60-B7463C64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966" y="1380347"/>
                <a:ext cx="1704826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4643" r="-3571" b="-3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4C2A876-11CD-4029-943A-37F1B2548ED2}"/>
                  </a:ext>
                </a:extLst>
              </p:cNvPr>
              <p:cNvSpPr txBox="1"/>
              <p:nvPr/>
            </p:nvSpPr>
            <p:spPr>
              <a:xfrm>
                <a:off x="6927351" y="866744"/>
                <a:ext cx="1704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C2A876-11CD-4029-943A-37F1B2548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351" y="866744"/>
                <a:ext cx="1704826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643" r="-3571" b="-3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0D26C02-9AF3-4831-9382-B6B8B47B60DC}"/>
                  </a:ext>
                </a:extLst>
              </p:cNvPr>
              <p:cNvSpPr txBox="1"/>
              <p:nvPr/>
            </p:nvSpPr>
            <p:spPr>
              <a:xfrm>
                <a:off x="6927351" y="353141"/>
                <a:ext cx="16977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0D26C02-9AF3-4831-9382-B6B8B47B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351" y="353141"/>
                <a:ext cx="1697709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4659" r="-3584" b="-29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2B0BF42D-2DEF-4BA4-A613-28015A659F54}"/>
              </a:ext>
            </a:extLst>
          </p:cNvPr>
          <p:cNvSpPr txBox="1"/>
          <p:nvPr/>
        </p:nvSpPr>
        <p:spPr>
          <a:xfrm>
            <a:off x="8634952" y="817280"/>
            <a:ext cx="49019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8D191BA-40A6-456D-83EF-210ED6759500}"/>
              </a:ext>
            </a:extLst>
          </p:cNvPr>
          <p:cNvSpPr txBox="1"/>
          <p:nvPr/>
        </p:nvSpPr>
        <p:spPr>
          <a:xfrm>
            <a:off x="9125147" y="805495"/>
            <a:ext cx="328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Always sampled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C755755-45AD-440D-91BC-748F866FE500}"/>
              </a:ext>
            </a:extLst>
          </p:cNvPr>
          <p:cNvSpPr txBox="1"/>
          <p:nvPr/>
        </p:nvSpPr>
        <p:spPr>
          <a:xfrm>
            <a:off x="9125147" y="1326070"/>
            <a:ext cx="328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Never explore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8E2572C-6271-4FF8-8189-46159F4146F5}"/>
              </a:ext>
            </a:extLst>
          </p:cNvPr>
          <p:cNvSpPr txBox="1"/>
          <p:nvPr/>
        </p:nvSpPr>
        <p:spPr>
          <a:xfrm>
            <a:off x="9125147" y="279625"/>
            <a:ext cx="328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Never explore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6E3E84-29A0-41C7-A2F4-3CA43F1D866E}"/>
              </a:ext>
            </a:extLst>
          </p:cNvPr>
          <p:cNvSpPr txBox="1"/>
          <p:nvPr/>
        </p:nvSpPr>
        <p:spPr>
          <a:xfrm>
            <a:off x="926185" y="3317315"/>
            <a:ext cx="281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Epsilon Greedy</a:t>
            </a:r>
            <a:endParaRPr lang="zh-TW" altLang="en-US" sz="2400" b="1" i="1" u="sng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2101892-49D9-47BD-B7FD-7CCCFC7306BB}"/>
              </a:ext>
            </a:extLst>
          </p:cNvPr>
          <p:cNvSpPr txBox="1"/>
          <p:nvPr/>
        </p:nvSpPr>
        <p:spPr>
          <a:xfrm>
            <a:off x="926184" y="5131486"/>
            <a:ext cx="5949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Boltzmann Exploration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EF5F618-5F03-415E-950B-67AB59EA42AD}"/>
                  </a:ext>
                </a:extLst>
              </p:cNvPr>
              <p:cNvSpPr txBox="1"/>
              <p:nvPr/>
            </p:nvSpPr>
            <p:spPr>
              <a:xfrm>
                <a:off x="5493210" y="5391417"/>
                <a:ext cx="4512517" cy="936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800" i="1" smtClean="0">
                                  <a:latin typeface="Cambria Math" charset="0"/>
                                </a:rPr>
                                <m:t>’</m:t>
                              </m:r>
                            </m:sub>
                            <m:sup/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sz="2800" i="1" smtClean="0">
                                          <a:latin typeface="Cambria Math" charset="0"/>
                                        </a:rPr>
                                        <m:t>’</m:t>
                                      </m:r>
                                    </m:e>
                                  </m:d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F5F618-5F03-415E-950B-67AB59EA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10" y="5391417"/>
                <a:ext cx="4512517" cy="93628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B5873BA-B095-47C6-A91C-CA64B3A8C674}"/>
                  </a:ext>
                </a:extLst>
              </p:cNvPr>
              <p:cNvSpPr txBox="1"/>
              <p:nvPr/>
            </p:nvSpPr>
            <p:spPr>
              <a:xfrm>
                <a:off x="3829641" y="3301946"/>
                <a:ext cx="5248635" cy="4616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would decay during learning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B5873BA-B095-47C6-A91C-CA64B3A8C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231" y="3301945"/>
                <a:ext cx="3936476" cy="461665"/>
              </a:xfrm>
              <a:prstGeom prst="rect">
                <a:avLst/>
              </a:prstGeom>
              <a:blipFill>
                <a:blip r:embed="rId15"/>
                <a:stretch>
                  <a:fillRect t="-10526" r="-927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D30471-6B29-4D94-88D9-F14ED347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0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23" grpId="0"/>
      <p:bldP spid="24" grpId="0"/>
      <p:bldP spid="25" grpId="0"/>
      <p:bldP spid="26" grpId="0" animBg="1"/>
      <p:bldP spid="27" grpId="0"/>
      <p:bldP spid="28" grpId="0"/>
      <p:bldP spid="29" grpId="0"/>
      <p:bldP spid="30" grpId="0"/>
      <p:bldP spid="31" grpId="0"/>
      <p:bldP spid="36" grpId="0"/>
      <p:bldP spid="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9863-FAFE-44D6-9868-43FCA15D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3: Replay Buffer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>
                <a:extLst>
                  <a:ext uri="{FF2B5EF4-FFF2-40B4-BE49-F238E27FC236}">
                    <a16:creationId xmlns:a16="http://schemas.microsoft.com/office/drawing/2014/main" id="{22C93C3D-F7F6-40B6-B5D2-7DDB6E793E8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17343801"/>
                  </p:ext>
                </p:extLst>
              </p:nvPr>
            </p:nvGraphicFramePr>
            <p:xfrm>
              <a:off x="-406668" y="1861670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內容版面配置區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2C93C3D-F7F6-40B6-B5D2-7DDB6E793E8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17343801"/>
                  </p:ext>
                </p:extLst>
              </p:nvPr>
            </p:nvGraphicFramePr>
            <p:xfrm>
              <a:off x="-406668" y="1861670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C350BD7-A51B-4339-A0FD-C978913C0E1A}"/>
                  </a:ext>
                </a:extLst>
              </p:cNvPr>
              <p:cNvSpPr txBox="1"/>
              <p:nvPr/>
            </p:nvSpPr>
            <p:spPr>
              <a:xfrm>
                <a:off x="-186535" y="3514119"/>
                <a:ext cx="21614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C350BD7-A51B-4339-A0FD-C978913C0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901" y="3514119"/>
                <a:ext cx="16210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BC145A2-BB03-46A1-8E85-81392C163AA6}"/>
              </a:ext>
            </a:extLst>
          </p:cNvPr>
          <p:cNvSpPr txBox="1"/>
          <p:nvPr/>
        </p:nvSpPr>
        <p:spPr>
          <a:xfrm>
            <a:off x="6573250" y="383004"/>
            <a:ext cx="141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Buffer </a:t>
            </a:r>
            <a:endParaRPr lang="zh-TW" altLang="en-US" sz="24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6C4C908-EE67-450E-A762-75D91EBCC352}"/>
              </a:ext>
            </a:extLst>
          </p:cNvPr>
          <p:cNvGrpSpPr/>
          <p:nvPr/>
        </p:nvGrpSpPr>
        <p:grpSpPr>
          <a:xfrm>
            <a:off x="8136759" y="209023"/>
            <a:ext cx="1394461" cy="2631696"/>
            <a:chOff x="6169946" y="166111"/>
            <a:chExt cx="1045846" cy="2631696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51E6855-7A7E-4408-BBB5-404E3F1DC334}"/>
                </a:ext>
              </a:extLst>
            </p:cNvPr>
            <p:cNvSpPr txBox="1"/>
            <p:nvPr/>
          </p:nvSpPr>
          <p:spPr>
            <a:xfrm rot="5400000">
              <a:off x="6376913" y="371680"/>
              <a:ext cx="75738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…</a:t>
              </a:r>
              <a:endParaRPr lang="zh-TW" altLang="en-US" sz="2400" b="1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CDA070C-ECB9-4754-8219-B78642FB3289}"/>
                </a:ext>
              </a:extLst>
            </p:cNvPr>
            <p:cNvSpPr txBox="1"/>
            <p:nvPr/>
          </p:nvSpPr>
          <p:spPr>
            <a:xfrm rot="5400000">
              <a:off x="6400802" y="2245989"/>
              <a:ext cx="75738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…</a:t>
              </a:r>
              <a:endParaRPr lang="zh-TW" altLang="en-US" sz="2400" b="1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6493CA7-E02B-47D3-A438-7D1CA22D06B0}"/>
                </a:ext>
              </a:extLst>
            </p:cNvPr>
            <p:cNvSpPr/>
            <p:nvPr/>
          </p:nvSpPr>
          <p:spPr>
            <a:xfrm>
              <a:off x="6169946" y="724482"/>
              <a:ext cx="1045846" cy="2863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exp</a:t>
              </a:r>
              <a:endParaRPr lang="zh-TW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0770BE-7696-4155-BF3F-4EB37D2F75A9}"/>
                </a:ext>
              </a:extLst>
            </p:cNvPr>
            <p:cNvSpPr/>
            <p:nvPr/>
          </p:nvSpPr>
          <p:spPr>
            <a:xfrm>
              <a:off x="6169946" y="1104833"/>
              <a:ext cx="1045846" cy="2863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exp</a:t>
              </a:r>
              <a:endParaRPr lang="zh-TW" altLang="en-US" sz="24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0BD0C7-FC78-4D94-A687-43C3E05EEA37}"/>
                </a:ext>
              </a:extLst>
            </p:cNvPr>
            <p:cNvSpPr/>
            <p:nvPr/>
          </p:nvSpPr>
          <p:spPr>
            <a:xfrm>
              <a:off x="6169946" y="1507885"/>
              <a:ext cx="1045846" cy="28635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exp</a:t>
              </a:r>
              <a:endParaRPr lang="zh-TW" altLang="en-US" sz="24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FFFDB6F-B001-4BFC-8129-A7B7B8AE4ACD}"/>
                </a:ext>
              </a:extLst>
            </p:cNvPr>
            <p:cNvSpPr/>
            <p:nvPr/>
          </p:nvSpPr>
          <p:spPr>
            <a:xfrm>
              <a:off x="6169946" y="1893285"/>
              <a:ext cx="1045846" cy="28635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exp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0FC4A46-2469-4551-B91A-E70842444727}"/>
                  </a:ext>
                </a:extLst>
              </p:cNvPr>
              <p:cNvSpPr txBox="1"/>
              <p:nvPr/>
            </p:nvSpPr>
            <p:spPr>
              <a:xfrm>
                <a:off x="9813765" y="1487067"/>
                <a:ext cx="17463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0FC4A46-2469-4551-B91A-E70842444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323" y="1487067"/>
                <a:ext cx="1792863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CE473A65-B085-4161-8D93-997F1A253920}"/>
              </a:ext>
            </a:extLst>
          </p:cNvPr>
          <p:cNvSpPr/>
          <p:nvPr/>
        </p:nvSpPr>
        <p:spPr>
          <a:xfrm>
            <a:off x="9582554" y="1517166"/>
            <a:ext cx="290997" cy="3674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D731A8-7ADC-4CF7-B127-65C635E96761}"/>
              </a:ext>
            </a:extLst>
          </p:cNvPr>
          <p:cNvSpPr/>
          <p:nvPr/>
        </p:nvSpPr>
        <p:spPr>
          <a:xfrm>
            <a:off x="7867049" y="383004"/>
            <a:ext cx="1888404" cy="22683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52638B7-B0FC-4417-BA46-333DD5D06435}"/>
              </a:ext>
            </a:extLst>
          </p:cNvPr>
          <p:cNvSpPr/>
          <p:nvPr/>
        </p:nvSpPr>
        <p:spPr>
          <a:xfrm>
            <a:off x="6920617" y="2133528"/>
            <a:ext cx="815500" cy="54886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B9F446-A19B-4EC5-8EC7-E3E652135825}"/>
              </a:ext>
            </a:extLst>
          </p:cNvPr>
          <p:cNvSpPr txBox="1"/>
          <p:nvPr/>
        </p:nvSpPr>
        <p:spPr>
          <a:xfrm>
            <a:off x="2612706" y="1412231"/>
            <a:ext cx="562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Put the experience into buffer.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618B3E8-8E36-452D-8EFF-0663F2358109}"/>
              </a:ext>
            </a:extLst>
          </p:cNvPr>
          <p:cNvSpPr txBox="1"/>
          <p:nvPr/>
        </p:nvSpPr>
        <p:spPr>
          <a:xfrm>
            <a:off x="7736116" y="2682393"/>
            <a:ext cx="4140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experience in the buffer comes from different policies.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3DE46C8-65D3-47EE-B181-EC97C22C732B}"/>
              </a:ext>
            </a:extLst>
          </p:cNvPr>
          <p:cNvSpPr txBox="1"/>
          <p:nvPr/>
        </p:nvSpPr>
        <p:spPr>
          <a:xfrm>
            <a:off x="7736117" y="3801370"/>
            <a:ext cx="4506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Drop the old experience if the buffer is full.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A90584-7BA6-4D01-BCE8-92F5A5AD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4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9863-FAFE-44D6-9868-43FCA15D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Replay Buffer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>
                <a:extLst>
                  <a:ext uri="{FF2B5EF4-FFF2-40B4-BE49-F238E27FC236}">
                    <a16:creationId xmlns:a16="http://schemas.microsoft.com/office/drawing/2014/main" id="{22C93C3D-F7F6-40B6-B5D2-7DDB6E793E8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406668" y="1861670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內容版面配置區 3">
                <a:extLst>
                  <a:ext uri="{FF2B5EF4-FFF2-40B4-BE49-F238E27FC236}">
                    <a16:creationId xmlns:a16="http://schemas.microsoft.com/office/drawing/2014/main" id="{22C93C3D-F7F6-40B6-B5D2-7DDB6E793E82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-305001" y="186167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C350BD7-A51B-4339-A0FD-C978913C0E1A}"/>
                  </a:ext>
                </a:extLst>
              </p:cNvPr>
              <p:cNvSpPr txBox="1"/>
              <p:nvPr/>
            </p:nvSpPr>
            <p:spPr>
              <a:xfrm>
                <a:off x="-186535" y="3514119"/>
                <a:ext cx="21614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C350BD7-A51B-4339-A0FD-C978913C0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901" y="3514119"/>
                <a:ext cx="16210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BC145A2-BB03-46A1-8E85-81392C163AA6}"/>
              </a:ext>
            </a:extLst>
          </p:cNvPr>
          <p:cNvSpPr txBox="1"/>
          <p:nvPr/>
        </p:nvSpPr>
        <p:spPr>
          <a:xfrm>
            <a:off x="6573250" y="383004"/>
            <a:ext cx="141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Buffer </a:t>
            </a:r>
            <a:endParaRPr lang="zh-TW" altLang="en-US" sz="24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6C4C908-EE67-450E-A762-75D91EBCC352}"/>
              </a:ext>
            </a:extLst>
          </p:cNvPr>
          <p:cNvGrpSpPr/>
          <p:nvPr/>
        </p:nvGrpSpPr>
        <p:grpSpPr>
          <a:xfrm>
            <a:off x="8136759" y="209023"/>
            <a:ext cx="1394461" cy="2631696"/>
            <a:chOff x="6169946" y="166111"/>
            <a:chExt cx="1045846" cy="2631696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51E6855-7A7E-4408-BBB5-404E3F1DC334}"/>
                </a:ext>
              </a:extLst>
            </p:cNvPr>
            <p:cNvSpPr txBox="1"/>
            <p:nvPr/>
          </p:nvSpPr>
          <p:spPr>
            <a:xfrm rot="5400000">
              <a:off x="6376913" y="371680"/>
              <a:ext cx="75738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…</a:t>
              </a:r>
              <a:endParaRPr lang="zh-TW" altLang="en-US" sz="2400" b="1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CDA070C-ECB9-4754-8219-B78642FB3289}"/>
                </a:ext>
              </a:extLst>
            </p:cNvPr>
            <p:cNvSpPr txBox="1"/>
            <p:nvPr/>
          </p:nvSpPr>
          <p:spPr>
            <a:xfrm rot="5400000">
              <a:off x="6400802" y="2245989"/>
              <a:ext cx="75738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…</a:t>
              </a:r>
              <a:endParaRPr lang="zh-TW" altLang="en-US" sz="2400" b="1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6493CA7-E02B-47D3-A438-7D1CA22D06B0}"/>
                </a:ext>
              </a:extLst>
            </p:cNvPr>
            <p:cNvSpPr/>
            <p:nvPr/>
          </p:nvSpPr>
          <p:spPr>
            <a:xfrm>
              <a:off x="6169946" y="724482"/>
              <a:ext cx="1045846" cy="2863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exp</a:t>
              </a:r>
              <a:endParaRPr lang="zh-TW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0770BE-7696-4155-BF3F-4EB37D2F75A9}"/>
                </a:ext>
              </a:extLst>
            </p:cNvPr>
            <p:cNvSpPr/>
            <p:nvPr/>
          </p:nvSpPr>
          <p:spPr>
            <a:xfrm>
              <a:off x="6169946" y="1104833"/>
              <a:ext cx="1045846" cy="2863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exp</a:t>
              </a:r>
              <a:endParaRPr lang="zh-TW" altLang="en-US" sz="24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0BD0C7-FC78-4D94-A687-43C3E05EEA37}"/>
                </a:ext>
              </a:extLst>
            </p:cNvPr>
            <p:cNvSpPr/>
            <p:nvPr/>
          </p:nvSpPr>
          <p:spPr>
            <a:xfrm>
              <a:off x="6169946" y="1507885"/>
              <a:ext cx="1045846" cy="28635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exp</a:t>
              </a:r>
              <a:endParaRPr lang="zh-TW" altLang="en-US" sz="24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FFFDB6F-B001-4BFC-8129-A7B7B8AE4ACD}"/>
                </a:ext>
              </a:extLst>
            </p:cNvPr>
            <p:cNvSpPr/>
            <p:nvPr/>
          </p:nvSpPr>
          <p:spPr>
            <a:xfrm>
              <a:off x="6169946" y="1893285"/>
              <a:ext cx="1045846" cy="28635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exp</a:t>
              </a:r>
              <a:endParaRPr lang="zh-TW" altLang="en-US" sz="2400" dirty="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FD731A8-7ADC-4CF7-B127-65C635E96761}"/>
              </a:ext>
            </a:extLst>
          </p:cNvPr>
          <p:cNvSpPr/>
          <p:nvPr/>
        </p:nvSpPr>
        <p:spPr>
          <a:xfrm>
            <a:off x="7867049" y="383004"/>
            <a:ext cx="1888404" cy="22683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52638B7-B0FC-4417-BA46-333DD5D06435}"/>
              </a:ext>
            </a:extLst>
          </p:cNvPr>
          <p:cNvSpPr/>
          <p:nvPr/>
        </p:nvSpPr>
        <p:spPr>
          <a:xfrm>
            <a:off x="6920617" y="2133528"/>
            <a:ext cx="815500" cy="54886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B9F446-A19B-4EC5-8EC7-E3E652135825}"/>
              </a:ext>
            </a:extLst>
          </p:cNvPr>
          <p:cNvSpPr txBox="1"/>
          <p:nvPr/>
        </p:nvSpPr>
        <p:spPr>
          <a:xfrm>
            <a:off x="2612706" y="1412231"/>
            <a:ext cx="562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Put the experience into buffer.</a:t>
            </a:r>
            <a:endParaRPr lang="zh-TW" altLang="en-US" sz="2400" dirty="0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26FA2E44-9F7A-45EE-8BAA-B5980AAAF1FF}"/>
              </a:ext>
            </a:extLst>
          </p:cNvPr>
          <p:cNvSpPr/>
          <p:nvPr/>
        </p:nvSpPr>
        <p:spPr>
          <a:xfrm rot="5400000">
            <a:off x="7420537" y="3299563"/>
            <a:ext cx="1851104" cy="73181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4665FD-8E7C-4A3B-BA56-A28B9A0585D0}"/>
              </a:ext>
            </a:extLst>
          </p:cNvPr>
          <p:cNvSpPr txBox="1"/>
          <p:nvPr/>
        </p:nvSpPr>
        <p:spPr>
          <a:xfrm>
            <a:off x="8711999" y="3602814"/>
            <a:ext cx="296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each iteration: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08A6500-C329-4AAE-BD52-11C7909E4CD8}"/>
              </a:ext>
            </a:extLst>
          </p:cNvPr>
          <p:cNvSpPr txBox="1"/>
          <p:nvPr/>
        </p:nvSpPr>
        <p:spPr>
          <a:xfrm>
            <a:off x="9044840" y="4162010"/>
            <a:ext cx="274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 Sample a batch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4B7363F-86A7-464A-8A62-DD966B519C50}"/>
              </a:ext>
            </a:extLst>
          </p:cNvPr>
          <p:cNvSpPr txBox="1"/>
          <p:nvPr/>
        </p:nvSpPr>
        <p:spPr>
          <a:xfrm>
            <a:off x="9044842" y="5015934"/>
            <a:ext cx="313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 Update Q-function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7088AB-7951-4FD8-83E3-1FBAD5C8A61F}"/>
              </a:ext>
            </a:extLst>
          </p:cNvPr>
          <p:cNvSpPr txBox="1"/>
          <p:nvPr/>
        </p:nvSpPr>
        <p:spPr>
          <a:xfrm>
            <a:off x="8811251" y="5799068"/>
            <a:ext cx="27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Off-policy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0DD2B32-65E5-4BD4-9C6F-E61877FC7927}"/>
                  </a:ext>
                </a:extLst>
              </p:cNvPr>
              <p:cNvSpPr txBox="1"/>
              <p:nvPr/>
            </p:nvSpPr>
            <p:spPr>
              <a:xfrm>
                <a:off x="9813765" y="1487067"/>
                <a:ext cx="17463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0DD2B32-65E5-4BD4-9C6F-E61877FC7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323" y="1487067"/>
                <a:ext cx="1792863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3F993985-319D-4402-A9CA-F5D234B75A76}"/>
              </a:ext>
            </a:extLst>
          </p:cNvPr>
          <p:cNvSpPr/>
          <p:nvPr/>
        </p:nvSpPr>
        <p:spPr>
          <a:xfrm>
            <a:off x="9582554" y="1517166"/>
            <a:ext cx="290997" cy="3674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DF6F0124-8CBD-459C-BD0D-D11FAE99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7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9CCE6-6006-41A2-A1E4-EBEC71B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Typical Q-Learning 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6AF361-7AFD-4870-82A3-1DDB9B6E7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7133"/>
                <a:ext cx="11224099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Initialize Q-function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/>
                  <a:t>, target Q-function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In each episode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For each time step t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2400" dirty="0"/>
                  <a:t>Given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take </a:t>
                </a:r>
                <a:r>
                  <a:rPr lang="en-US" altLang="zh-TW" sz="2400" dirty="0">
                    <a:solidFill>
                      <a:schemeClr val="accent2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based on Q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// (epsilon greedy, exploration)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and reach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pPr lvl="2">
                  <a:spcBef>
                    <a:spcPts val="0"/>
                  </a:spcBef>
                </a:pPr>
                <a:r>
                  <a:rPr lang="en-US" altLang="zh-TW" sz="2400" dirty="0"/>
                  <a:t>Store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400" dirty="0"/>
                  <a:t>) into buffer 			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// (Replay Buffer)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2400" dirty="0"/>
                  <a:t>Sample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400" dirty="0"/>
                  <a:t>) from buffer (usually a batch)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2400" dirty="0"/>
                  <a:t>Compute Target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2400" dirty="0"/>
                  <a:t>	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// Target Network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2400" dirty="0"/>
                  <a:t>Update the parameters of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make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400" dirty="0"/>
                          <m:t>, 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close to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/>
                  <a:t> (regression)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/>
                  <a:t>Every C steps reset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TW" dirty="0"/>
              </a:p>
              <a:p>
                <a:pPr marL="914400" lvl="2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6AF361-7AFD-4870-82A3-1DDB9B6E7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7133"/>
                <a:ext cx="11224099" cy="4351338"/>
              </a:xfrm>
              <a:blipFill rotWithShape="0">
                <a:blip r:embed="rId2"/>
                <a:stretch>
                  <a:fillRect l="-814" t="-1120"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F912BF-8FD8-433F-A3AC-94C28F04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74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Q-Learning Tips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Double DQN</a:t>
            </a:r>
          </a:p>
          <a:p>
            <a:r>
              <a:rPr lang="en-US" altLang="zh-TW" dirty="0"/>
              <a:t>	</a:t>
            </a:r>
            <a:r>
              <a:rPr lang="en-US" altLang="zh-TW" sz="2600" dirty="0" err="1"/>
              <a:t>Hado</a:t>
            </a:r>
            <a:r>
              <a:rPr lang="en-US" altLang="zh-TW" sz="2600" dirty="0"/>
              <a:t> V. Hasselt, “Double Q-learning”, NIPS 2010</a:t>
            </a:r>
          </a:p>
          <a:p>
            <a:r>
              <a:rPr lang="en-US" altLang="zh-TW" sz="2600" dirty="0"/>
              <a:t>	</a:t>
            </a:r>
            <a:r>
              <a:rPr lang="en-US" altLang="zh-TW" sz="2600" dirty="0" err="1"/>
              <a:t>Hado</a:t>
            </a:r>
            <a:r>
              <a:rPr lang="en-US" altLang="zh-TW" sz="2600" dirty="0"/>
              <a:t> van Hasselt, Arthur </a:t>
            </a:r>
            <a:r>
              <a:rPr lang="en-US" altLang="zh-TW" sz="2600" dirty="0" err="1"/>
              <a:t>Guez</a:t>
            </a:r>
            <a:r>
              <a:rPr lang="en-US" altLang="zh-TW" sz="2600" dirty="0"/>
              <a:t>, David Silver, “Deep Reinforcement Learning with 	Double Q-learning”, AAAI 2016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Dueling DQN</a:t>
            </a:r>
          </a:p>
          <a:p>
            <a:r>
              <a:rPr lang="en-US" altLang="zh-TW" sz="2600" dirty="0"/>
              <a:t>	</a:t>
            </a:r>
            <a:r>
              <a:rPr lang="en-US" altLang="zh-TW" sz="2600" dirty="0" err="1"/>
              <a:t>Ziyu</a:t>
            </a:r>
            <a:r>
              <a:rPr lang="en-US" altLang="zh-TW" sz="2600" dirty="0"/>
              <a:t> Wang, Tom </a:t>
            </a:r>
            <a:r>
              <a:rPr lang="en-US" altLang="zh-TW" sz="2600" dirty="0" err="1"/>
              <a:t>Schaul</a:t>
            </a:r>
            <a:r>
              <a:rPr lang="en-US" altLang="zh-TW" sz="2600" dirty="0"/>
              <a:t>, Matteo Hessel, </a:t>
            </a:r>
            <a:r>
              <a:rPr lang="en-US" altLang="zh-TW" sz="2600" dirty="0" err="1"/>
              <a:t>Hado</a:t>
            </a:r>
            <a:r>
              <a:rPr lang="en-US" altLang="zh-TW" sz="2600" dirty="0"/>
              <a:t> van Hasselt, Marc </a:t>
            </a:r>
            <a:r>
              <a:rPr lang="en-US" altLang="zh-TW" sz="2600" dirty="0" err="1"/>
              <a:t>Lanctot</a:t>
            </a:r>
            <a:r>
              <a:rPr lang="en-US" altLang="zh-TW" sz="2600" dirty="0"/>
              <a:t>, </a:t>
            </a:r>
            <a:r>
              <a:rPr lang="en-US" altLang="zh-TW" sz="2600" dirty="0" err="1"/>
              <a:t>Nando</a:t>
            </a:r>
            <a:r>
              <a:rPr lang="en-US" altLang="zh-TW" sz="2600" dirty="0"/>
              <a:t> de 	Freitas, Dueling Network Architectures for Deep Reinforcement Learning, </a:t>
            </a:r>
            <a:r>
              <a:rPr lang="en-US" altLang="zh-TW" sz="2600" dirty="0" err="1"/>
              <a:t>arXiv</a:t>
            </a:r>
            <a:r>
              <a:rPr lang="en-US" altLang="zh-TW" sz="2600" dirty="0"/>
              <a:t> 	preprint,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Multi-Step Reinforcement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Prioritized Reply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Noisy Net</a:t>
            </a:r>
            <a:r>
              <a:rPr lang="en-US" altLang="zh-TW" dirty="0"/>
              <a:t>: </a:t>
            </a:r>
            <a:r>
              <a:rPr lang="en-US" altLang="zh-TW" i="1" dirty="0"/>
              <a:t>Structured Exploration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i="1" dirty="0"/>
              <a:t>Distributional Q-function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i="1" dirty="0"/>
              <a:t>Rainbow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B3524F-5CEE-4AA4-BC70-E837F0B2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120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E6619D-22B2-1DE6-96C2-CB13554263D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5AC754-1588-8337-1007-452DEE7A911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8FC99D-16D9-439D-D616-D0A37914DE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下列關於</a:t>
            </a:r>
            <a:r>
              <a:rPr lang="en-US" altLang="zh-TW" sz="3600" b="1">
                <a:solidFill>
                  <a:srgbClr val="5B5B5B"/>
                </a:solidFill>
              </a:rPr>
              <a:t>Value Function and Q-Learning </a:t>
            </a:r>
            <a:r>
              <a:rPr lang="zh-TW" altLang="en-US" sz="3600" b="1">
                <a:solidFill>
                  <a:srgbClr val="5B5B5B"/>
                </a:solidFill>
              </a:rPr>
              <a:t>的敘述何者錯誤</a:t>
            </a:r>
            <a:r>
              <a:rPr lang="en-US" altLang="zh-TW" sz="3600" b="1">
                <a:solidFill>
                  <a:srgbClr val="5B5B5B"/>
                </a:solidFill>
              </a:rPr>
              <a:t>?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E56652-B877-86C3-B3BD-A2D59C82A22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287638C-A76B-49A1-8DE8-95BE059F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57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06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DCE9AA-629C-20AF-A03A-5BEB0A74579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61F520-7183-EF3F-46B4-2D4F06098E3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71643F-FD80-BA73-BC32-B9980C11E9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下列關於</a:t>
            </a:r>
            <a:r>
              <a:rPr lang="en-US" altLang="zh-TW" sz="3600" b="1">
                <a:solidFill>
                  <a:srgbClr val="5B5B5B"/>
                </a:solidFill>
              </a:rPr>
              <a:t>Policy based </a:t>
            </a:r>
            <a:r>
              <a:rPr lang="zh-TW" altLang="en-US" sz="3600" b="1">
                <a:solidFill>
                  <a:srgbClr val="5B5B5B"/>
                </a:solidFill>
              </a:rPr>
              <a:t>和 </a:t>
            </a:r>
            <a:r>
              <a:rPr lang="en-US" altLang="zh-TW" sz="3600" b="1">
                <a:solidFill>
                  <a:srgbClr val="5B5B5B"/>
                </a:solidFill>
              </a:rPr>
              <a:t>value based </a:t>
            </a:r>
            <a:r>
              <a:rPr lang="zh-TW" altLang="en-US" sz="3600" b="1">
                <a:solidFill>
                  <a:srgbClr val="5B5B5B"/>
                </a:solidFill>
              </a:rPr>
              <a:t>的敘述何者正確</a:t>
            </a:r>
            <a:r>
              <a:rPr lang="en-US" altLang="zh-TW" sz="3600" b="1">
                <a:solidFill>
                  <a:srgbClr val="5B5B5B"/>
                </a:solidFill>
              </a:rPr>
              <a:t>?(</a:t>
            </a:r>
            <a:r>
              <a:rPr lang="zh-TW" altLang="en-US" sz="3600" b="1">
                <a:solidFill>
                  <a:srgbClr val="5B5B5B"/>
                </a:solidFill>
              </a:rPr>
              <a:t>多選</a:t>
            </a:r>
            <a:r>
              <a:rPr lang="en-US" altLang="zh-TW" sz="3600" b="1">
                <a:solidFill>
                  <a:srgbClr val="5B5B5B"/>
                </a:solidFill>
              </a:rPr>
              <a:t>)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FF005F-ACFE-A16E-50A4-125B04BC44E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F6266F-3AE5-46E7-82D6-265C3863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58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90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Derivative Free Example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CF84F6-CA8E-40BA-878B-56542FD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98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Supervised Learning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04434" y="1749425"/>
                <a:ext cx="10389432" cy="4351338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altLang="zh-TW" sz="2600" dirty="0"/>
                  <a:t>Environment samples </a:t>
                </a:r>
                <a:r>
                  <a:rPr lang="en-US" altLang="zh-TW" sz="2600" b="1" dirty="0">
                    <a:solidFill>
                      <a:srgbClr val="FF0000"/>
                    </a:solidFill>
                  </a:rPr>
                  <a:t>input-output</a:t>
                </a:r>
                <a:r>
                  <a:rPr lang="en-US" altLang="zh-TW" sz="2600" dirty="0"/>
                  <a:t> pair (</a:t>
                </a:r>
                <a:r>
                  <a:rPr lang="en-US" altLang="zh-TW" sz="2600" dirty="0" err="1"/>
                  <a:t>x</a:t>
                </a:r>
                <a:r>
                  <a:rPr lang="en-US" altLang="zh-TW" sz="2600" baseline="-25000" dirty="0" err="1"/>
                  <a:t>t</a:t>
                </a:r>
                <a:r>
                  <a:rPr lang="en-US" altLang="zh-TW" sz="2600" dirty="0"/>
                  <a:t>, </a:t>
                </a:r>
                <a:r>
                  <a:rPr lang="en-US" altLang="zh-TW" sz="2600" dirty="0" err="1"/>
                  <a:t>y</a:t>
                </a:r>
                <a:r>
                  <a:rPr lang="en-US" altLang="zh-TW" sz="2600" baseline="-25000" dirty="0" err="1"/>
                  <a:t>t</a:t>
                </a:r>
                <a:r>
                  <a:rPr lang="en-US" altLang="zh-TW" sz="2600" dirty="0"/>
                  <a:t>)~</a:t>
                </a:r>
                <a:r>
                  <a:rPr lang="en-US" altLang="zh-TW" sz="2600" dirty="0">
                    <a:sym typeface="Symbol" panose="05050102010706020507" pitchFamily="18" charset="2"/>
                  </a:rPr>
                  <a:t>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600" dirty="0">
                    <a:sym typeface="Symbol" panose="05050102010706020507" pitchFamily="18" charset="2"/>
                  </a:rPr>
                  <a:t>Agent learns a function and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TW" sz="26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600" dirty="0"/>
                      <m:t>x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TW" sz="2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600" dirty="0"/>
                  <a:t>Optimize loss function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𝑙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600" dirty="0"/>
                      <m:t>y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TW" sz="2600" dirty="0"/>
              </a:p>
              <a:p>
                <a:pPr lvl="1">
                  <a:lnSpc>
                    <a:spcPct val="100000"/>
                  </a:lnSpc>
                </a:pPr>
                <a:endParaRPr lang="en-US" altLang="zh-TW" sz="2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600" dirty="0"/>
                  <a:t>Data follows </a:t>
                </a:r>
                <a:r>
                  <a:rPr lang="en-US" altLang="zh-TW" sz="2600" dirty="0" err="1"/>
                  <a:t>i.i.d</a:t>
                </a:r>
                <a:r>
                  <a:rPr lang="en-US" altLang="zh-TW" sz="2600" dirty="0"/>
                  <a:t>. distribution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600" dirty="0"/>
                  <a:t>Learners are told the </a:t>
                </a:r>
                <a:r>
                  <a:rPr lang="en-US" altLang="zh-TW" sz="2600" dirty="0">
                    <a:solidFill>
                      <a:srgbClr val="FF0000"/>
                    </a:solidFill>
                  </a:rPr>
                  <a:t>right answer</a:t>
                </a:r>
                <a:endParaRPr lang="zh-TW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434" y="1749425"/>
                <a:ext cx="10389432" cy="4351338"/>
              </a:xfrm>
              <a:blipFill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7BF66F-3BE4-44BE-9752-5B5D59C1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8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://mnemstudio.org/ai/path/images/r_matri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316" y="4559130"/>
            <a:ext cx="3459684" cy="229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Q-Learning Example</a:t>
            </a:r>
            <a:endParaRPr lang="zh-TW" altLang="en-US" dirty="0"/>
          </a:p>
        </p:txBody>
      </p:sp>
      <p:sp>
        <p:nvSpPr>
          <p:cNvPr id="4" name="文字方塊 3">
            <a:hlinkClick r:id="rId3"/>
          </p:cNvPr>
          <p:cNvSpPr txBox="1"/>
          <p:nvPr/>
        </p:nvSpPr>
        <p:spPr>
          <a:xfrm>
            <a:off x="5253887" y="839536"/>
            <a:ext cx="647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hlinkClick r:id="rId3"/>
              </a:rPr>
              <a:t>http://mnemstudio.org/path-finding-q-learning-tutorial.htm</a:t>
            </a:r>
            <a:endParaRPr lang="zh-TW" altLang="en-US" sz="2000" dirty="0"/>
          </a:p>
        </p:txBody>
      </p:sp>
      <p:pic>
        <p:nvPicPr>
          <p:cNvPr id="1026" name="Picture 2" descr="http://mnemstudio.org/ai/path/images/map1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82" y="4062315"/>
            <a:ext cx="4215934" cy="270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mnemstudio.org/ai/path/images/modeling_environment_clip_image002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2" y="1735098"/>
            <a:ext cx="4013404" cy="23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mnemstudio.org/ai/path/images/map2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977" y="1735098"/>
            <a:ext cx="46101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988541" y="4744999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State Transition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462633" y="1863738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Reward function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33875" y="6277764"/>
            <a:ext cx="21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Reward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8752A1-BA82-4140-B318-99D71A01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708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Q-Learning algorithm goes as follows: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382751"/>
            <a:ext cx="12712389" cy="4794212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1. Set the gamma parameter, and environment rewards in matrix R.</a:t>
            </a:r>
          </a:p>
          <a:p>
            <a:r>
              <a:rPr lang="en-US" altLang="zh-TW" sz="3200" dirty="0"/>
              <a:t>2. Initialize matrix Q to zero.</a:t>
            </a:r>
          </a:p>
          <a:p>
            <a:r>
              <a:rPr lang="en-US" altLang="zh-TW" sz="3200" dirty="0"/>
              <a:t>3. For each episode:</a:t>
            </a:r>
          </a:p>
          <a:p>
            <a:pPr lvl="1"/>
            <a:r>
              <a:rPr lang="en-US" altLang="zh-TW" sz="2800" dirty="0"/>
              <a:t>Select a random initial state </a:t>
            </a:r>
            <a:r>
              <a:rPr lang="en-US" altLang="zh-TW" sz="2800" i="1" dirty="0">
                <a:solidFill>
                  <a:srgbClr val="0070C0"/>
                </a:solidFill>
              </a:rPr>
              <a:t>state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/>
              <a:t>Do While the goal state hasn't been reached.</a:t>
            </a:r>
          </a:p>
          <a:p>
            <a:pPr lvl="2"/>
            <a:r>
              <a:rPr lang="en-US" altLang="zh-TW" sz="2400" dirty="0"/>
              <a:t>Select one </a:t>
            </a:r>
            <a:r>
              <a:rPr lang="en-US" altLang="zh-TW" sz="2400" dirty="0">
                <a:solidFill>
                  <a:srgbClr val="FF0000"/>
                </a:solidFill>
              </a:rPr>
              <a:t>action</a:t>
            </a:r>
            <a:r>
              <a:rPr lang="en-US" altLang="zh-TW" sz="2400" dirty="0"/>
              <a:t> among all possible actions for the current state.</a:t>
            </a:r>
          </a:p>
          <a:p>
            <a:pPr lvl="2"/>
            <a:r>
              <a:rPr lang="en-US" altLang="zh-TW" sz="2400" dirty="0"/>
              <a:t>Using this possible action, consider going to the </a:t>
            </a:r>
            <a:r>
              <a:rPr lang="en-US" altLang="zh-TW" sz="2400" i="1" dirty="0">
                <a:solidFill>
                  <a:srgbClr val="0070C0"/>
                </a:solidFill>
              </a:rPr>
              <a:t>next state</a:t>
            </a:r>
            <a:r>
              <a:rPr lang="en-US" altLang="zh-TW" sz="2400" dirty="0"/>
              <a:t>.</a:t>
            </a:r>
          </a:p>
          <a:p>
            <a:pPr lvl="2"/>
            <a:r>
              <a:rPr lang="en-US" altLang="zh-TW" sz="2400" dirty="0"/>
              <a:t>Get maximum Q value for this </a:t>
            </a:r>
            <a:r>
              <a:rPr lang="en-US" altLang="zh-TW" sz="2400" dirty="0">
                <a:solidFill>
                  <a:srgbClr val="0070C0"/>
                </a:solidFill>
              </a:rPr>
              <a:t>next state</a:t>
            </a:r>
            <a:r>
              <a:rPr lang="en-US" altLang="zh-TW" sz="2400" dirty="0"/>
              <a:t> based on all possible actions.</a:t>
            </a:r>
          </a:p>
          <a:p>
            <a:pPr lvl="2"/>
            <a:r>
              <a:rPr lang="en-US" altLang="zh-TW" sz="2400" dirty="0"/>
              <a:t>Compute: </a:t>
            </a:r>
            <a:r>
              <a:rPr lang="en-US" altLang="zh-TW" sz="2400" b="1" dirty="0">
                <a:solidFill>
                  <a:schemeClr val="tx1"/>
                </a:solidFill>
              </a:rPr>
              <a:t>Q(state, action) = R(</a:t>
            </a:r>
            <a:r>
              <a:rPr lang="en-US" altLang="zh-TW" sz="2400" b="1" dirty="0">
                <a:solidFill>
                  <a:srgbClr val="0070C0"/>
                </a:solidFill>
              </a:rPr>
              <a:t>state</a:t>
            </a:r>
            <a:r>
              <a:rPr lang="en-US" altLang="zh-TW" sz="2400" b="1" dirty="0">
                <a:solidFill>
                  <a:schemeClr val="tx1"/>
                </a:solidFill>
              </a:rPr>
              <a:t>, </a:t>
            </a:r>
            <a:r>
              <a:rPr lang="en-US" altLang="zh-TW" sz="2400" b="1" dirty="0">
                <a:solidFill>
                  <a:srgbClr val="FF0000"/>
                </a:solidFill>
              </a:rPr>
              <a:t>action</a:t>
            </a:r>
            <a:r>
              <a:rPr lang="en-US" altLang="zh-TW" sz="2400" b="1" dirty="0">
                <a:solidFill>
                  <a:schemeClr val="tx1"/>
                </a:solidFill>
              </a:rPr>
              <a:t>) + Gamma * Max[Q(</a:t>
            </a:r>
            <a:r>
              <a:rPr lang="en-US" altLang="zh-TW" sz="2400" b="1" dirty="0">
                <a:solidFill>
                  <a:srgbClr val="0070C0"/>
                </a:solidFill>
              </a:rPr>
              <a:t>next state</a:t>
            </a:r>
            <a:r>
              <a:rPr lang="en-US" altLang="zh-TW" sz="2400" b="1" dirty="0">
                <a:solidFill>
                  <a:schemeClr val="tx1"/>
                </a:solidFill>
              </a:rPr>
              <a:t>, all actions)]</a:t>
            </a:r>
          </a:p>
          <a:p>
            <a:endParaRPr kumimoji="1"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F885C2-028A-4CF6-B3A3-6767003D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638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Q-Learning Example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4434" y="1583473"/>
            <a:ext cx="11021509" cy="4593490"/>
          </a:xfrm>
        </p:spPr>
        <p:txBody>
          <a:bodyPr>
            <a:normAutofit/>
          </a:bodyPr>
          <a:lstStyle/>
          <a:p>
            <a:r>
              <a:rPr lang="en-US" altLang="zh-TW" dirty="0"/>
              <a:t>Q(state, action) = R(state, action) + </a:t>
            </a:r>
            <a:r>
              <a:rPr lang="en-US" altLang="zh-TW" dirty="0">
                <a:solidFill>
                  <a:schemeClr val="accent2"/>
                </a:solidFill>
              </a:rPr>
              <a:t>Gamma </a:t>
            </a:r>
            <a:r>
              <a:rPr lang="en-US" altLang="zh-TW" dirty="0"/>
              <a:t>* Max[Q(next state, all actions)]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S1</a:t>
            </a:r>
            <a:r>
              <a:rPr lang="en-US" altLang="zh-TW" dirty="0">
                <a:sym typeface="Wingdings" panose="05000000000000000000" pitchFamily="2" charset="2"/>
              </a:rPr>
              <a:t>S5, R=100</a:t>
            </a:r>
            <a:endParaRPr lang="en-US" altLang="zh-TW" dirty="0"/>
          </a:p>
          <a:p>
            <a:pPr marL="1028700" lvl="1" indent="-342900"/>
            <a:r>
              <a:rPr lang="pt-BR" altLang="zh-TW" dirty="0"/>
              <a:t>Q(1, 5) = R(1, 5) + 0.8 * Max[Q(5, 1), Q(5, 4), Q(5, 5)] = 100 + 0.8 * 0 =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zh-TW" dirty="0"/>
              <a:t>S3-&gt; S1, R=0</a:t>
            </a:r>
          </a:p>
          <a:p>
            <a:pPr marL="1028700" lvl="1" indent="-342900"/>
            <a:r>
              <a:rPr lang="pt-BR" altLang="zh-TW" dirty="0"/>
              <a:t>Q(3, 1) = R(3, 1) + 0.8 * Max[Q(1, 3), Q(1, 5)] = 0 + 0.8 * Max(0, 100) = 80</a:t>
            </a:r>
            <a:endParaRPr lang="zh-TW" altLang="en-US" dirty="0"/>
          </a:p>
        </p:txBody>
      </p:sp>
      <p:sp>
        <p:nvSpPr>
          <p:cNvPr id="4" name="文字方塊 3">
            <a:hlinkClick r:id="rId2"/>
          </p:cNvPr>
          <p:cNvSpPr txBox="1"/>
          <p:nvPr/>
        </p:nvSpPr>
        <p:spPr>
          <a:xfrm>
            <a:off x="6291251" y="748421"/>
            <a:ext cx="629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http://mnemstudio.org/path-finding-q-learning-tutorial.htm</a:t>
            </a:r>
            <a:endParaRPr lang="zh-TW" altLang="en-US" dirty="0"/>
          </a:p>
        </p:txBody>
      </p:sp>
      <p:pic>
        <p:nvPicPr>
          <p:cNvPr id="3078" name="Picture 6" descr="http://mnemstudio.org/ai/path/images/q_matrix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84" y="4468831"/>
            <a:ext cx="2894989" cy="225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mnemstudio.org/ai/path/images/agent_clip_image00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06" y="4307830"/>
            <a:ext cx="4397896" cy="255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891" y="4468831"/>
            <a:ext cx="4277699" cy="225732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DBD798-3C85-4C51-A14F-BBD5B8F2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097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Q-Learning Example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 descr="http://mnemstudio.org/ai/path/images/map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6" y="2325430"/>
            <a:ext cx="4600575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mnemstudio.org/ai/path/images/q_matrix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82267"/>
            <a:ext cx="3891161" cy="1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132651"/>
            <a:ext cx="3891161" cy="2044311"/>
          </a:xfrm>
          <a:prstGeom prst="rect">
            <a:avLst/>
          </a:prstGeom>
        </p:spPr>
      </p:pic>
      <p:sp>
        <p:nvSpPr>
          <p:cNvPr id="7" name="文字方塊 6">
            <a:hlinkClick r:id="rId5"/>
          </p:cNvPr>
          <p:cNvSpPr txBox="1"/>
          <p:nvPr/>
        </p:nvSpPr>
        <p:spPr>
          <a:xfrm>
            <a:off x="5147118" y="6176962"/>
            <a:ext cx="647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hlinkClick r:id="rId5"/>
              </a:rPr>
              <a:t>http://mnemstudio.org/path-finding-q-learning-tutorial.htm</a:t>
            </a:r>
            <a:endParaRPr lang="zh-TW" altLang="en-US" sz="2000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7264400" y="1286927"/>
            <a:ext cx="3268134" cy="843492"/>
          </a:xfrm>
          <a:prstGeom prst="wedgeRoundRectCallout">
            <a:avLst>
              <a:gd name="adj1" fmla="val -96807"/>
              <a:gd name="adj2" fmla="val 564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What’s </a:t>
            </a:r>
            <a:r>
              <a:rPr kumimoji="1" lang="en-US" altLang="zh-TW"/>
              <a:t>wrong with this design?</a:t>
            </a:r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81545E-7844-4581-AFDE-B4D1267D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134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5529" y="-127248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ja-JP" sz="4400" dirty="0"/>
              <a:t>Agent (Robot) navigation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56114" y="1365869"/>
                <a:ext cx="11295886" cy="53659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ja-JP" sz="3200" dirty="0"/>
                  <a:t>Objective:</a:t>
                </a:r>
                <a:r>
                  <a:rPr lang="en-US" altLang="ja-JP" dirty="0"/>
                  <a:t> Arriving at the goal position while avoiding obstacles as quickly as possible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 Definition of agent’s state &amp; action</a:t>
                </a:r>
              </a:p>
              <a:p>
                <a:r>
                  <a:rPr kumimoji="1" lang="en-US" altLang="ja-JP" b="1" dirty="0">
                    <a:solidFill>
                      <a:srgbClr val="FF0000"/>
                    </a:solidFill>
                  </a:rPr>
                  <a:t>	State:</a:t>
                </a:r>
                <a:r>
                  <a:rPr kumimoji="1" lang="en-US" altLang="ja-JP" dirty="0"/>
                  <a:t> Obstacle is located (1) or not (0) on the agent’s </a:t>
                </a:r>
                <a:r>
                  <a:rPr kumimoji="1" lang="en-US" altLang="ja-JP" b="1" dirty="0"/>
                  <a:t>above, below, left, and right. E.g. </a:t>
                </a:r>
                <a:r>
                  <a:rPr lang="en-US" altLang="ja-JP" b="1" dirty="0">
                    <a:solidFill>
                      <a:srgbClr val="FF0000"/>
                    </a:solidFill>
                  </a:rPr>
                  <a:t>“0000” (= 0) </a:t>
                </a:r>
                <a:r>
                  <a:rPr lang="en-US" altLang="ja-JP" dirty="0"/>
                  <a:t>〜 </a:t>
                </a:r>
                <a:r>
                  <a:rPr lang="en-US" altLang="ja-JP" b="1" dirty="0">
                    <a:solidFill>
                      <a:srgbClr val="FF0000"/>
                    </a:solidFill>
                  </a:rPr>
                  <a:t>“1111” (= 15)</a:t>
                </a:r>
              </a:p>
              <a:p>
                <a:r>
                  <a:rPr kumimoji="1" lang="en-US" altLang="ja-JP" b="1" dirty="0">
                    <a:solidFill>
                      <a:srgbClr val="FF0000"/>
                    </a:solidFill>
                  </a:rPr>
                  <a:t>	Action:</a:t>
                </a:r>
                <a:r>
                  <a:rPr kumimoji="1" lang="en-US" altLang="ja-JP" dirty="0"/>
                  <a:t> move to one of four directions (</a:t>
                </a:r>
                <a:r>
                  <a:rPr kumimoji="1" lang="en-US" altLang="ja-JP" b="1" dirty="0">
                    <a:solidFill>
                      <a:srgbClr val="FF0000"/>
                    </a:solidFill>
                  </a:rPr>
                  <a:t>A</a:t>
                </a:r>
                <a:r>
                  <a:rPr kumimoji="1" lang="en-US" altLang="ja-JP" dirty="0"/>
                  <a:t>bove, </a:t>
                </a:r>
                <a:r>
                  <a:rPr kumimoji="1" lang="en-US" altLang="ja-JP" b="1" dirty="0">
                    <a:solidFill>
                      <a:srgbClr val="FF0000"/>
                    </a:solidFill>
                  </a:rPr>
                  <a:t>B</a:t>
                </a:r>
                <a:r>
                  <a:rPr kumimoji="1" lang="en-US" altLang="ja-JP" dirty="0"/>
                  <a:t>elow, </a:t>
                </a:r>
                <a:r>
                  <a:rPr kumimoji="1" lang="en-US" altLang="ja-JP" b="1" dirty="0">
                    <a:solidFill>
                      <a:srgbClr val="FF0000"/>
                    </a:solidFill>
                  </a:rPr>
                  <a:t>L</a:t>
                </a:r>
                <a:r>
                  <a:rPr kumimoji="1" lang="en-US" altLang="ja-JP" dirty="0"/>
                  <a:t>eft, or </a:t>
                </a:r>
                <a:r>
                  <a:rPr kumimoji="1" lang="en-US" altLang="ja-JP" b="1" dirty="0">
                    <a:solidFill>
                      <a:srgbClr val="FF0000"/>
                    </a:solidFill>
                  </a:rPr>
                  <a:t>R</a:t>
                </a:r>
                <a:r>
                  <a:rPr kumimoji="1" lang="en-US" altLang="ja-JP" dirty="0"/>
                  <a:t>ight)</a:t>
                </a:r>
              </a:p>
              <a:p>
                <a:r>
                  <a:rPr kumimoji="1" lang="en-US" altLang="ja-JP" b="1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>
                            <a:latin typeface="Cambria Math" charset="0"/>
                          </a:rPr>
                          <m:t>𝒔</m:t>
                        </m:r>
                        <m:r>
                          <a:rPr lang="en-US" altLang="ja-JP" b="1" i="1">
                            <a:latin typeface="Cambria Math" charset="0"/>
                          </a:rPr>
                          <m:t>,</m:t>
                        </m:r>
                        <m:r>
                          <a:rPr lang="en-US" altLang="ja-JP" b="1" i="1">
                            <a:latin typeface="Cambria Math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altLang="ja-JP" dirty="0"/>
                  <a:t>: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Degree of “favorability”</a:t>
                </a:r>
                <a:r>
                  <a:rPr lang="en-US" altLang="ja-JP" dirty="0"/>
                  <a:t> to output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altLang="ja-JP" dirty="0"/>
                  <a:t> to achieve the objective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114" y="1365869"/>
                <a:ext cx="11295886" cy="5365981"/>
              </a:xfrm>
              <a:blipFill rotWithShape="0">
                <a:blip r:embed="rId2"/>
                <a:stretch>
                  <a:fillRect l="-1349" t="-14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BAA09237-7522-5245-83E4-3229886A4A19}"/>
              </a:ext>
            </a:extLst>
          </p:cNvPr>
          <p:cNvGrpSpPr/>
          <p:nvPr/>
        </p:nvGrpSpPr>
        <p:grpSpPr>
          <a:xfrm>
            <a:off x="9660337" y="4970667"/>
            <a:ext cx="1607184" cy="1620000"/>
            <a:chOff x="8820616" y="3587414"/>
            <a:chExt cx="1607184" cy="162000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404D3814-0623-7548-BC06-2541CAB5D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0616" y="3587414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C3E1D40-EC62-804A-A863-52A41AEC3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4208" y="3587414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solidFill>
                    <a:schemeClr val="tx1"/>
                  </a:solidFill>
                </a:rPr>
                <a:t>A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F313DF02-F527-754D-B0A6-52E2D3144B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7800" y="3587414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7AEE599-EA16-804B-8AED-7F09B5B1A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0616" y="4127414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solidFill>
                    <a:schemeClr val="tx1"/>
                  </a:solidFill>
                </a:rPr>
                <a:t>L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29DC1AA-1972-BF4A-81E4-6D5BF18A47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4208" y="4127414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CA5E712-D0B2-4747-9663-3AEFEA5853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7800" y="4127414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solidFill>
                    <a:schemeClr val="tx1"/>
                  </a:solidFill>
                </a:rPr>
                <a:t>R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A8783A1-8BCC-0843-98F2-C6F9371C74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0616" y="4667414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BF94521-9591-C940-985B-E149BF0D8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4208" y="4667414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solidFill>
                    <a:schemeClr val="tx1"/>
                  </a:solidFill>
                </a:rPr>
                <a:t>B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9D697AF-687F-A24F-AF35-20B95E110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7800" y="4667414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円/楕円 13">
            <a:extLst>
              <a:ext uri="{FF2B5EF4-FFF2-40B4-BE49-F238E27FC236}">
                <a16:creationId xmlns:a16="http://schemas.microsoft.com/office/drawing/2014/main" id="{E19FBB98-B3BE-6446-829C-558363BABBE2}"/>
              </a:ext>
            </a:extLst>
          </p:cNvPr>
          <p:cNvSpPr>
            <a:spLocks noChangeAspect="1"/>
          </p:cNvSpPr>
          <p:nvPr/>
        </p:nvSpPr>
        <p:spPr>
          <a:xfrm>
            <a:off x="10208722" y="5536094"/>
            <a:ext cx="468000" cy="468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99CE03C-3C22-B04A-BA71-BBA94B0709E6}"/>
              </a:ext>
            </a:extLst>
          </p:cNvPr>
          <p:cNvSpPr txBox="1"/>
          <p:nvPr/>
        </p:nvSpPr>
        <p:spPr>
          <a:xfrm>
            <a:off x="356114" y="4891246"/>
            <a:ext cx="5824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/>
              <a:t>A typical agent’s policy: Boltzmann distribution</a:t>
            </a:r>
          </a:p>
          <a:p>
            <a:r>
              <a:rPr kumimoji="1" lang="en-US" altLang="ja-JP" sz="2200" dirty="0"/>
              <a:t> (Roulette wheel selection)</a:t>
            </a:r>
            <a:endParaRPr kumimoji="1" lang="ja-JP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993850F-DA9E-3542-A659-7129A68AA1A2}"/>
                  </a:ext>
                </a:extLst>
              </p:cNvPr>
              <p:cNvSpPr txBox="1"/>
              <p:nvPr/>
            </p:nvSpPr>
            <p:spPr>
              <a:xfrm>
                <a:off x="4152562" y="5307755"/>
                <a:ext cx="4588885" cy="888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type m:val="lin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Τ</m:t>
                              </m:r>
                            </m:den>
                          </m:f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Τ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993850F-DA9E-3542-A659-7129A68AA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562" y="5307755"/>
                <a:ext cx="4588885" cy="8885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92468DC6-24AD-47B0-A4DC-A850B5CC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524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B31F07-7710-994F-B92A-F0BFDF7F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4" y="-613953"/>
            <a:ext cx="10810906" cy="1721046"/>
          </a:xfrm>
        </p:spPr>
        <p:txBody>
          <a:bodyPr>
            <a:normAutofit/>
          </a:bodyPr>
          <a:lstStyle/>
          <a:p>
            <a:r>
              <a:rPr lang="en-US" altLang="ja-JP" sz="4400" dirty="0"/>
              <a:t>Agent (Robot) navigation problem (2)</a:t>
            </a:r>
            <a:endParaRPr kumimoji="1" lang="ja-JP" altLang="en-US" sz="4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5057A3-431C-0B4F-93C5-296C6262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75" y="1267743"/>
            <a:ext cx="8886342" cy="5373916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3600" dirty="0"/>
              <a:t>One episode </a:t>
            </a:r>
            <a:r>
              <a:rPr lang="en-US" altLang="ja-JP" sz="3600" dirty="0" err="1"/>
              <a:t>τ</a:t>
            </a:r>
            <a:r>
              <a:rPr lang="en-US" altLang="ja-JP" sz="3600" dirty="0"/>
              <a:t>: (s</a:t>
            </a:r>
            <a:r>
              <a:rPr lang="en-US" altLang="ja-JP" sz="3600" baseline="-25000" dirty="0"/>
              <a:t>1</a:t>
            </a:r>
            <a:r>
              <a:rPr lang="en-US" altLang="ja-JP" sz="3600" dirty="0"/>
              <a:t>,a</a:t>
            </a:r>
            <a:r>
              <a:rPr lang="en-US" altLang="ja-JP" sz="3600" baseline="-25000" dirty="0"/>
              <a:t>1</a:t>
            </a:r>
            <a:r>
              <a:rPr lang="en-US" altLang="ja-JP" sz="3600" dirty="0"/>
              <a:t>), (s</a:t>
            </a:r>
            <a:r>
              <a:rPr lang="en-US" altLang="ja-JP" sz="3600" baseline="-25000" dirty="0"/>
              <a:t>2</a:t>
            </a:r>
            <a:r>
              <a:rPr lang="en-US" altLang="ja-JP" sz="3600" dirty="0"/>
              <a:t>,a</a:t>
            </a:r>
            <a:r>
              <a:rPr lang="en-US" altLang="ja-JP" sz="3600" baseline="-25000" dirty="0"/>
              <a:t>2</a:t>
            </a:r>
            <a:r>
              <a:rPr lang="en-US" altLang="ja-JP" sz="3600" dirty="0"/>
              <a:t>), …, (s</a:t>
            </a:r>
            <a:r>
              <a:rPr lang="en-US" altLang="ja-JP" sz="3600" baseline="-25000" dirty="0"/>
              <a:t>10</a:t>
            </a:r>
            <a:r>
              <a:rPr lang="en-US" altLang="ja-JP" sz="3600" dirty="0"/>
              <a:t>,a</a:t>
            </a:r>
            <a:r>
              <a:rPr lang="en-US" altLang="ja-JP" sz="3600" baseline="-25000" dirty="0"/>
              <a:t>10</a:t>
            </a:r>
            <a:r>
              <a:rPr lang="en-US" altLang="ja-JP" sz="3600" dirty="0"/>
              <a:t>)</a:t>
            </a:r>
          </a:p>
          <a:p>
            <a:pPr>
              <a:spcBef>
                <a:spcPts val="0"/>
              </a:spcBef>
            </a:pPr>
            <a:r>
              <a:rPr kumimoji="1" lang="en-US" altLang="ja-JP" sz="3200" dirty="0"/>
              <a:t>t=1, (“</a:t>
            </a:r>
            <a:r>
              <a:rPr kumimoji="1" lang="en-US" altLang="ja-JP" sz="3200" dirty="0">
                <a:solidFill>
                  <a:srgbClr val="00B050"/>
                </a:solidFill>
              </a:rPr>
              <a:t>0110</a:t>
            </a:r>
            <a:r>
              <a:rPr kumimoji="1" lang="en-US" altLang="ja-JP" sz="3200" dirty="0"/>
              <a:t>” , </a:t>
            </a:r>
            <a:r>
              <a:rPr kumimoji="1" lang="en-US" altLang="ja-JP" sz="3200" dirty="0">
                <a:solidFill>
                  <a:srgbClr val="00B050"/>
                </a:solidFill>
              </a:rPr>
              <a:t>A</a:t>
            </a:r>
            <a:r>
              <a:rPr kumimoji="1" lang="en-US" altLang="ja-JP" sz="3200" dirty="0"/>
              <a:t>bove), </a:t>
            </a:r>
          </a:p>
          <a:p>
            <a:r>
              <a:rPr kumimoji="1" lang="en-US" altLang="ja-JP" sz="3200" dirty="0"/>
              <a:t>t=2, (“</a:t>
            </a:r>
            <a:r>
              <a:rPr kumimoji="1" lang="en-US" altLang="ja-JP" sz="3200" dirty="0">
                <a:solidFill>
                  <a:srgbClr val="00B0F0"/>
                </a:solidFill>
              </a:rPr>
              <a:t>0011</a:t>
            </a:r>
            <a:r>
              <a:rPr kumimoji="1" lang="en-US" altLang="ja-JP" sz="3200" dirty="0"/>
              <a:t>”, A), </a:t>
            </a:r>
          </a:p>
          <a:p>
            <a:r>
              <a:rPr kumimoji="1" lang="en-US" altLang="ja-JP" sz="3200" dirty="0"/>
              <a:t>t=3, (“</a:t>
            </a:r>
            <a:r>
              <a:rPr kumimoji="1" lang="en-US" altLang="ja-JP" sz="3200" dirty="0">
                <a:solidFill>
                  <a:srgbClr val="7030A0"/>
                </a:solidFill>
              </a:rPr>
              <a:t>1010</a:t>
            </a:r>
            <a:r>
              <a:rPr kumimoji="1" lang="en-US" altLang="ja-JP" sz="3200" dirty="0"/>
              <a:t>”, R), </a:t>
            </a:r>
          </a:p>
          <a:p>
            <a:r>
              <a:rPr kumimoji="1" lang="en-US" altLang="ja-JP" sz="3200" dirty="0"/>
              <a:t>t=4, (“1100”, R), </a:t>
            </a:r>
          </a:p>
          <a:p>
            <a:r>
              <a:rPr kumimoji="1" lang="en-US" altLang="ja-JP" sz="3200" dirty="0"/>
              <a:t>t=5, (“</a:t>
            </a:r>
            <a:r>
              <a:rPr kumimoji="1" lang="en-US" altLang="ja-JP" sz="3200" dirty="0">
                <a:solidFill>
                  <a:schemeClr val="accent4"/>
                </a:solidFill>
              </a:rPr>
              <a:t>1000</a:t>
            </a:r>
            <a:r>
              <a:rPr kumimoji="1" lang="en-US" altLang="ja-JP" sz="3200" dirty="0"/>
              <a:t>”, R), </a:t>
            </a:r>
          </a:p>
          <a:p>
            <a:r>
              <a:rPr kumimoji="1" lang="en-US" altLang="ja-JP" sz="3200" dirty="0"/>
              <a:t>t=6, (“0</a:t>
            </a:r>
            <a:r>
              <a:rPr kumimoji="1" lang="en-US" altLang="ja-JP" sz="3200" dirty="0">
                <a:solidFill>
                  <a:schemeClr val="accent2"/>
                </a:solidFill>
              </a:rPr>
              <a:t>1</a:t>
            </a:r>
            <a:r>
              <a:rPr kumimoji="1" lang="en-US" altLang="ja-JP" sz="3200" dirty="0"/>
              <a:t>00”, R), </a:t>
            </a:r>
          </a:p>
          <a:p>
            <a:r>
              <a:rPr kumimoji="1" lang="en-US" altLang="ja-JP" sz="3200" dirty="0"/>
              <a:t>t=7, (“</a:t>
            </a:r>
            <a:r>
              <a:rPr kumimoji="1" lang="en-US" altLang="ja-JP" sz="3200" dirty="0">
                <a:solidFill>
                  <a:srgbClr val="66FF66"/>
                </a:solidFill>
              </a:rPr>
              <a:t>1001</a:t>
            </a:r>
            <a:r>
              <a:rPr kumimoji="1" lang="en-US" altLang="ja-JP" sz="3200" dirty="0"/>
              <a:t>”, L),</a:t>
            </a:r>
          </a:p>
          <a:p>
            <a:r>
              <a:rPr kumimoji="1" lang="en-US" altLang="ja-JP" sz="3200" dirty="0"/>
              <a:t>t=8, (“0</a:t>
            </a:r>
            <a:r>
              <a:rPr kumimoji="1" lang="en-US" altLang="ja-JP" sz="3200" dirty="0">
                <a:solidFill>
                  <a:schemeClr val="accent2"/>
                </a:solidFill>
              </a:rPr>
              <a:t>1</a:t>
            </a:r>
            <a:r>
              <a:rPr kumimoji="1" lang="en-US" altLang="ja-JP" sz="3200" dirty="0"/>
              <a:t>00”, A), </a:t>
            </a:r>
          </a:p>
          <a:p>
            <a:r>
              <a:rPr kumimoji="1" lang="en-US" altLang="ja-JP" sz="3200" dirty="0"/>
              <a:t> </a:t>
            </a:r>
            <a:endParaRPr lang="en-US" altLang="ja-JP" sz="3200" dirty="0"/>
          </a:p>
        </p:txBody>
      </p:sp>
      <p:grpSp>
        <p:nvGrpSpPr>
          <p:cNvPr id="4" name="群組 3"/>
          <p:cNvGrpSpPr/>
          <p:nvPr/>
        </p:nvGrpSpPr>
        <p:grpSpPr>
          <a:xfrm>
            <a:off x="8947127" y="1642052"/>
            <a:ext cx="2685668" cy="2700000"/>
            <a:chOff x="9209229" y="3980206"/>
            <a:chExt cx="2685668" cy="2700000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A274C867-9A1B-8742-870E-DB08F455D46B}"/>
                </a:ext>
              </a:extLst>
            </p:cNvPr>
            <p:cNvGrpSpPr/>
            <p:nvPr/>
          </p:nvGrpSpPr>
          <p:grpSpPr>
            <a:xfrm>
              <a:off x="9209229" y="3980206"/>
              <a:ext cx="2685668" cy="2700000"/>
              <a:chOff x="8776012" y="3169094"/>
              <a:chExt cx="2685668" cy="2700000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7A64B1C-5F7E-3249-9F78-F768DF8A43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6012" y="4249094"/>
                <a:ext cx="540000" cy="540000"/>
              </a:xfrm>
              <a:prstGeom prst="rect">
                <a:avLst/>
              </a:prstGeom>
              <a:solidFill>
                <a:srgbClr val="7030A0">
                  <a:alpha val="50196"/>
                </a:srgb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5363603-17E2-CE4C-B77C-4405D40C2A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9604" y="4249094"/>
                <a:ext cx="540000" cy="54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0F3A2124-77C5-3948-BD00-DC121863C6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196" y="4249094"/>
                <a:ext cx="540000" cy="54000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734F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9546F7FF-39A1-0C46-84FA-7B0141E262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6012" y="4789094"/>
                <a:ext cx="540000" cy="54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2D956E85-4DAA-B640-BC3C-D460AF425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9604" y="478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7B62291B-0F53-A741-A58E-0EF492FC44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196" y="478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56FB305E-A687-3A4D-8DA5-34A28D4C7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6012" y="532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3431719B-AA9D-F94D-B975-3DC5DEF195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9604" y="532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B895E0B7-B312-AA4F-907B-06F1A7934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196" y="532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2AD18FB7-5CF4-E549-A238-7FC2C71133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2012" y="5367641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>
                    <a:solidFill>
                      <a:schemeClr val="tx1"/>
                    </a:solidFill>
                  </a:rPr>
                  <a:t> 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D1F2625-2541-1141-BB94-6AC7FFEA9E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9089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316D4CFB-7FE4-9543-9B5D-1CFB2BAD54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2681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9C269E70-D81F-D84E-AB89-30A2659FA9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6273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BC2548AF-B569-8F41-BA40-0CC4A754E2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9089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29FDE56-8652-7C44-BFD2-311283805B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2681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C2A30D5-CD2B-8945-ACC6-73F4DB436D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6273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F0FA95D0-3FEF-6B40-BBD7-14BA238135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85011" y="4249094"/>
                <a:ext cx="540000" cy="54000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25F6AA7D-127C-7E4F-BD0E-D8BED4C000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8603" y="4249094"/>
                <a:ext cx="540000" cy="5400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C9BFE60-7F82-7C44-BF96-7E7E4645FE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85011" y="478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F9245D02-A2C0-A145-B049-C6B95D7A27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8603" y="478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7588001-7045-3D49-87D2-FDEC915E5E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85011" y="532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07DE9B78-1E3C-CF4A-87CE-E930569AD0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8603" y="532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09C9087-4751-1A42-8158-D4C8E16458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76937" y="3169094"/>
                <a:ext cx="540000" cy="540000"/>
              </a:xfrm>
              <a:prstGeom prst="rect">
                <a:avLst/>
              </a:prstGeom>
              <a:solidFill>
                <a:schemeClr val="accent4">
                  <a:alpha val="50196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CC8D56FE-8820-6649-8B81-1207DAF67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21680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</a:rPr>
                  <a:t>G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50F1530-644D-7C40-8E56-9C0D79467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76937" y="3709094"/>
                <a:ext cx="540000" cy="54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CEB3E5AA-9D5F-6848-891D-A3A7BF567B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21680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0378EC86-AB97-A345-99DB-8E9F58A3CBDF}"/>
                </a:ext>
              </a:extLst>
            </p:cNvPr>
            <p:cNvSpPr/>
            <p:nvPr/>
          </p:nvSpPr>
          <p:spPr>
            <a:xfrm>
              <a:off x="9474539" y="4193274"/>
              <a:ext cx="2252546" cy="2174488"/>
            </a:xfrm>
            <a:custGeom>
              <a:avLst/>
              <a:gdLst>
                <a:gd name="connsiteX0" fmla="*/ 0 w 2252546"/>
                <a:gd name="connsiteY0" fmla="*/ 2174488 h 2174488"/>
                <a:gd name="connsiteX1" fmla="*/ 0 w 2252546"/>
                <a:gd name="connsiteY1" fmla="*/ 1182029 h 2174488"/>
                <a:gd name="connsiteX2" fmla="*/ 2252546 w 2252546"/>
                <a:gd name="connsiteY2" fmla="*/ 1193180 h 2174488"/>
                <a:gd name="connsiteX3" fmla="*/ 2252546 w 2252546"/>
                <a:gd name="connsiteY3" fmla="*/ 981307 h 2174488"/>
                <a:gd name="connsiteX4" fmla="*/ 1605776 w 2252546"/>
                <a:gd name="connsiteY4" fmla="*/ 981307 h 2174488"/>
                <a:gd name="connsiteX5" fmla="*/ 1605776 w 2252546"/>
                <a:gd name="connsiteY5" fmla="*/ 0 h 2174488"/>
                <a:gd name="connsiteX6" fmla="*/ 2007220 w 2252546"/>
                <a:gd name="connsiteY6" fmla="*/ 0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2546" h="2174488">
                  <a:moveTo>
                    <a:pt x="0" y="2174488"/>
                  </a:moveTo>
                  <a:lnTo>
                    <a:pt x="0" y="1182029"/>
                  </a:lnTo>
                  <a:lnTo>
                    <a:pt x="2252546" y="1193180"/>
                  </a:lnTo>
                  <a:lnTo>
                    <a:pt x="2252546" y="981307"/>
                  </a:lnTo>
                  <a:lnTo>
                    <a:pt x="1605776" y="981307"/>
                  </a:lnTo>
                  <a:lnTo>
                    <a:pt x="1605776" y="0"/>
                  </a:lnTo>
                  <a:lnTo>
                    <a:pt x="2007220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8" name="直線箭頭接點 37"/>
          <p:cNvCxnSpPr>
            <a:endCxn id="11" idx="1"/>
          </p:cNvCxnSpPr>
          <p:nvPr/>
        </p:nvCxnSpPr>
        <p:spPr>
          <a:xfrm>
            <a:off x="4638907" y="2190738"/>
            <a:ext cx="4308220" cy="18813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/>
          <p:nvPr/>
        </p:nvCxnSpPr>
        <p:spPr>
          <a:xfrm flipV="1">
            <a:off x="4192489" y="3010830"/>
            <a:ext cx="4754638" cy="2599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/>
          <p:cNvCxnSpPr/>
          <p:nvPr/>
        </p:nvCxnSpPr>
        <p:spPr>
          <a:xfrm flipV="1">
            <a:off x="2319454" y="3010830"/>
            <a:ext cx="8236672" cy="198421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4192489" y="5295832"/>
            <a:ext cx="554581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dirty="0"/>
              <a:t>t=9, (“</a:t>
            </a:r>
            <a:r>
              <a:rPr kumimoji="1" lang="en-US" altLang="ja-JP" sz="3200" dirty="0">
                <a:solidFill>
                  <a:srgbClr val="00B0F0"/>
                </a:solidFill>
              </a:rPr>
              <a:t>0011</a:t>
            </a:r>
            <a:r>
              <a:rPr kumimoji="1" lang="en-US" altLang="ja-JP" sz="3200" dirty="0"/>
              <a:t>”, A), </a:t>
            </a:r>
          </a:p>
          <a:p>
            <a:r>
              <a:rPr kumimoji="1" lang="en-US" altLang="ja-JP" sz="3200" dirty="0"/>
              <a:t>t=10, (“</a:t>
            </a:r>
            <a:r>
              <a:rPr kumimoji="1" lang="en-US" altLang="ja-JP" sz="3200" dirty="0">
                <a:solidFill>
                  <a:schemeClr val="accent4"/>
                </a:solidFill>
              </a:rPr>
              <a:t>1000</a:t>
            </a:r>
            <a:r>
              <a:rPr kumimoji="1" lang="en-US" altLang="ja-JP" sz="3200" dirty="0"/>
              <a:t>”, R) -&gt; Goal (r=100)</a:t>
            </a:r>
            <a:endParaRPr lang="en-US" altLang="ja-JP" sz="3200" dirty="0"/>
          </a:p>
        </p:txBody>
      </p:sp>
      <p:cxnSp>
        <p:nvCxnSpPr>
          <p:cNvPr id="49" name="直線箭頭接點 48"/>
          <p:cNvCxnSpPr>
            <a:endCxn id="29" idx="2"/>
          </p:cNvCxnSpPr>
          <p:nvPr/>
        </p:nvCxnSpPr>
        <p:spPr>
          <a:xfrm flipV="1">
            <a:off x="5307620" y="2722052"/>
            <a:ext cx="5510432" cy="269495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12">
            <a:extLst>
              <a:ext uri="{FF2B5EF4-FFF2-40B4-BE49-F238E27FC236}">
                <a16:creationId xmlns:a16="http://schemas.microsoft.com/office/drawing/2014/main" id="{B895E0B7-B312-AA4F-907B-06F1A7934FE1}"/>
              </a:ext>
            </a:extLst>
          </p:cNvPr>
          <p:cNvSpPr>
            <a:spLocks noChangeAspect="1"/>
          </p:cNvSpPr>
          <p:nvPr/>
        </p:nvSpPr>
        <p:spPr>
          <a:xfrm>
            <a:off x="10093130" y="5019183"/>
            <a:ext cx="540000" cy="5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10648718" y="5119853"/>
            <a:ext cx="5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wall</a:t>
            </a:r>
            <a:endParaRPr kumimoji="1" lang="zh-TW" altLang="en-US" dirty="0"/>
          </a:p>
        </p:txBody>
      </p:sp>
      <p:sp>
        <p:nvSpPr>
          <p:cNvPr id="33" name="投影片編號版面配置區 32">
            <a:extLst>
              <a:ext uri="{FF2B5EF4-FFF2-40B4-BE49-F238E27FC236}">
                <a16:creationId xmlns:a16="http://schemas.microsoft.com/office/drawing/2014/main" id="{9E99D2A0-CEAC-4DD7-918A-002EA1E7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576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B31F07-7710-994F-B92A-F0BFDF7F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4" y="-613953"/>
            <a:ext cx="10810906" cy="1721046"/>
          </a:xfrm>
        </p:spPr>
        <p:txBody>
          <a:bodyPr>
            <a:normAutofit/>
          </a:bodyPr>
          <a:lstStyle/>
          <a:p>
            <a:r>
              <a:rPr lang="en-US" altLang="ja-JP" sz="4400" dirty="0"/>
              <a:t>Update method 1 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E5057A3-431C-0B4F-93C5-296C62622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074" y="1360449"/>
                <a:ext cx="11353745" cy="528121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altLang="ja-JP" sz="3200" dirty="0"/>
                  <a:t>If profit sharing (an </a:t>
                </a:r>
                <a:r>
                  <a:rPr lang="en-US" altLang="ja-JP" sz="3200" dirty="0">
                    <a:solidFill>
                      <a:srgbClr val="002060"/>
                    </a:solidFill>
                  </a:rPr>
                  <a:t>exploitation-based</a:t>
                </a:r>
                <a:r>
                  <a:rPr lang="en-US" altLang="ja-JP" sz="3200" dirty="0"/>
                  <a:t> method) is applied, weights are updated as follows: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i="1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altLang="ja-JP" sz="3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sz="3200" dirty="0"/>
              </a:p>
              <a:p>
                <a:pPr>
                  <a:spcBef>
                    <a:spcPts val="1800"/>
                  </a:spcBef>
                </a:pPr>
                <a:endParaRPr lang="en-US" altLang="ja-JP" sz="3200" dirty="0"/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ja-JP" sz="32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5057A3-431C-0B4F-93C5-296C62622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074" y="1360449"/>
                <a:ext cx="11353745" cy="5281210"/>
              </a:xfrm>
              <a:blipFill rotWithShape="0">
                <a:blip r:embed="rId2"/>
                <a:stretch>
                  <a:fillRect l="-1342" t="-1499" r="-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群組 65"/>
          <p:cNvGrpSpPr/>
          <p:nvPr/>
        </p:nvGrpSpPr>
        <p:grpSpPr>
          <a:xfrm>
            <a:off x="9378091" y="3941659"/>
            <a:ext cx="2685668" cy="2700000"/>
            <a:chOff x="9209229" y="3980206"/>
            <a:chExt cx="2685668" cy="2700000"/>
          </a:xfrm>
        </p:grpSpPr>
        <p:grpSp>
          <p:nvGrpSpPr>
            <p:cNvPr id="67" name="グループ化 30">
              <a:extLst>
                <a:ext uri="{FF2B5EF4-FFF2-40B4-BE49-F238E27FC236}">
                  <a16:creationId xmlns:a16="http://schemas.microsoft.com/office/drawing/2014/main" id="{A274C867-9A1B-8742-870E-DB08F455D46B}"/>
                </a:ext>
              </a:extLst>
            </p:cNvPr>
            <p:cNvGrpSpPr/>
            <p:nvPr/>
          </p:nvGrpSpPr>
          <p:grpSpPr>
            <a:xfrm>
              <a:off x="9209229" y="3980206"/>
              <a:ext cx="2685668" cy="2700000"/>
              <a:chOff x="8776012" y="3169094"/>
              <a:chExt cx="2685668" cy="2700000"/>
            </a:xfrm>
          </p:grpSpPr>
          <p:sp>
            <p:nvSpPr>
              <p:cNvPr id="69" name="正方形/長方形 4">
                <a:extLst>
                  <a:ext uri="{FF2B5EF4-FFF2-40B4-BE49-F238E27FC236}">
                    <a16:creationId xmlns:a16="http://schemas.microsoft.com/office/drawing/2014/main" id="{57A64B1C-5F7E-3249-9F78-F768DF8A43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6012" y="4249094"/>
                <a:ext cx="540000" cy="540000"/>
              </a:xfrm>
              <a:prstGeom prst="rect">
                <a:avLst/>
              </a:prstGeom>
              <a:solidFill>
                <a:srgbClr val="7030A0">
                  <a:alpha val="50196"/>
                </a:srgb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正方形/長方形 5">
                <a:extLst>
                  <a:ext uri="{FF2B5EF4-FFF2-40B4-BE49-F238E27FC236}">
                    <a16:creationId xmlns:a16="http://schemas.microsoft.com/office/drawing/2014/main" id="{05363603-17E2-CE4C-B77C-4405D40C2A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9604" y="4249094"/>
                <a:ext cx="540000" cy="54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正方形/長方形 6">
                <a:extLst>
                  <a:ext uri="{FF2B5EF4-FFF2-40B4-BE49-F238E27FC236}">
                    <a16:creationId xmlns:a16="http://schemas.microsoft.com/office/drawing/2014/main" id="{0F3A2124-77C5-3948-BD00-DC121863C6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196" y="4249094"/>
                <a:ext cx="540000" cy="54000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734F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">
                <a:extLst>
                  <a:ext uri="{FF2B5EF4-FFF2-40B4-BE49-F238E27FC236}">
                    <a16:creationId xmlns:a16="http://schemas.microsoft.com/office/drawing/2014/main" id="{9546F7FF-39A1-0C46-84FA-7B0141E262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6012" y="4789094"/>
                <a:ext cx="540000" cy="54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正方形/長方形 8">
                <a:extLst>
                  <a:ext uri="{FF2B5EF4-FFF2-40B4-BE49-F238E27FC236}">
                    <a16:creationId xmlns:a16="http://schemas.microsoft.com/office/drawing/2014/main" id="{2D956E85-4DAA-B640-BC3C-D460AF425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9604" y="478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正方形/長方形 9">
                <a:extLst>
                  <a:ext uri="{FF2B5EF4-FFF2-40B4-BE49-F238E27FC236}">
                    <a16:creationId xmlns:a16="http://schemas.microsoft.com/office/drawing/2014/main" id="{7B62291B-0F53-A741-A58E-0EF492FC44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196" y="478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正方形/長方形 10">
                <a:extLst>
                  <a:ext uri="{FF2B5EF4-FFF2-40B4-BE49-F238E27FC236}">
                    <a16:creationId xmlns:a16="http://schemas.microsoft.com/office/drawing/2014/main" id="{56FB305E-A687-3A4D-8DA5-34A28D4C7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6012" y="532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11">
                <a:extLst>
                  <a:ext uri="{FF2B5EF4-FFF2-40B4-BE49-F238E27FC236}">
                    <a16:creationId xmlns:a16="http://schemas.microsoft.com/office/drawing/2014/main" id="{3431719B-AA9D-F94D-B975-3DC5DEF195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9604" y="532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正方形/長方形 12">
                <a:extLst>
                  <a:ext uri="{FF2B5EF4-FFF2-40B4-BE49-F238E27FC236}">
                    <a16:creationId xmlns:a16="http://schemas.microsoft.com/office/drawing/2014/main" id="{B895E0B7-B312-AA4F-907B-06F1A7934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196" y="532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円/楕円 13">
                <a:extLst>
                  <a:ext uri="{FF2B5EF4-FFF2-40B4-BE49-F238E27FC236}">
                    <a16:creationId xmlns:a16="http://schemas.microsoft.com/office/drawing/2014/main" id="{2AD18FB7-5CF4-E549-A238-7FC2C71133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2012" y="5367641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>
                    <a:solidFill>
                      <a:schemeClr val="tx1"/>
                    </a:solidFill>
                  </a:rPr>
                  <a:t> 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正方形/長方形 14">
                <a:extLst>
                  <a:ext uri="{FF2B5EF4-FFF2-40B4-BE49-F238E27FC236}">
                    <a16:creationId xmlns:a16="http://schemas.microsoft.com/office/drawing/2014/main" id="{1D1F2625-2541-1141-BB94-6AC7FFEA9E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9089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15">
                <a:extLst>
                  <a:ext uri="{FF2B5EF4-FFF2-40B4-BE49-F238E27FC236}">
                    <a16:creationId xmlns:a16="http://schemas.microsoft.com/office/drawing/2014/main" id="{316D4CFB-7FE4-9543-9B5D-1CFB2BAD54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2681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正方形/長方形 16">
                <a:extLst>
                  <a:ext uri="{FF2B5EF4-FFF2-40B4-BE49-F238E27FC236}">
                    <a16:creationId xmlns:a16="http://schemas.microsoft.com/office/drawing/2014/main" id="{9C269E70-D81F-D84E-AB89-30A2659FA9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6273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17">
                <a:extLst>
                  <a:ext uri="{FF2B5EF4-FFF2-40B4-BE49-F238E27FC236}">
                    <a16:creationId xmlns:a16="http://schemas.microsoft.com/office/drawing/2014/main" id="{BC2548AF-B569-8F41-BA40-0CC4A754E2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9089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正方形/長方形 18">
                <a:extLst>
                  <a:ext uri="{FF2B5EF4-FFF2-40B4-BE49-F238E27FC236}">
                    <a16:creationId xmlns:a16="http://schemas.microsoft.com/office/drawing/2014/main" id="{E29FDE56-8652-7C44-BFD2-311283805B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2681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19">
                <a:extLst>
                  <a:ext uri="{FF2B5EF4-FFF2-40B4-BE49-F238E27FC236}">
                    <a16:creationId xmlns:a16="http://schemas.microsoft.com/office/drawing/2014/main" id="{6C2A30D5-CD2B-8945-ACC6-73F4DB436D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6273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正方形/長方形 20">
                <a:extLst>
                  <a:ext uri="{FF2B5EF4-FFF2-40B4-BE49-F238E27FC236}">
                    <a16:creationId xmlns:a16="http://schemas.microsoft.com/office/drawing/2014/main" id="{F0FA95D0-3FEF-6B40-BBD7-14BA238135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85011" y="4249094"/>
                <a:ext cx="540000" cy="54000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正方形/長方形 21">
                <a:extLst>
                  <a:ext uri="{FF2B5EF4-FFF2-40B4-BE49-F238E27FC236}">
                    <a16:creationId xmlns:a16="http://schemas.microsoft.com/office/drawing/2014/main" id="{25F6AA7D-127C-7E4F-BD0E-D8BED4C000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8603" y="4249094"/>
                <a:ext cx="540000" cy="5400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22">
                <a:extLst>
                  <a:ext uri="{FF2B5EF4-FFF2-40B4-BE49-F238E27FC236}">
                    <a16:creationId xmlns:a16="http://schemas.microsoft.com/office/drawing/2014/main" id="{6C9BFE60-7F82-7C44-BF96-7E7E4645FE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85011" y="478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23">
                <a:extLst>
                  <a:ext uri="{FF2B5EF4-FFF2-40B4-BE49-F238E27FC236}">
                    <a16:creationId xmlns:a16="http://schemas.microsoft.com/office/drawing/2014/main" id="{F9245D02-A2C0-A145-B049-C6B95D7A27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8603" y="478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正方形/長方形 24">
                <a:extLst>
                  <a:ext uri="{FF2B5EF4-FFF2-40B4-BE49-F238E27FC236}">
                    <a16:creationId xmlns:a16="http://schemas.microsoft.com/office/drawing/2014/main" id="{27588001-7045-3D49-87D2-FDEC915E5E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85011" y="532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正方形/長方形 25">
                <a:extLst>
                  <a:ext uri="{FF2B5EF4-FFF2-40B4-BE49-F238E27FC236}">
                    <a16:creationId xmlns:a16="http://schemas.microsoft.com/office/drawing/2014/main" id="{07DE9B78-1E3C-CF4A-87CE-E930569AD0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8603" y="532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26">
                <a:extLst>
                  <a:ext uri="{FF2B5EF4-FFF2-40B4-BE49-F238E27FC236}">
                    <a16:creationId xmlns:a16="http://schemas.microsoft.com/office/drawing/2014/main" id="{A09C9087-4751-1A42-8158-D4C8E16458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76937" y="3169094"/>
                <a:ext cx="540000" cy="540000"/>
              </a:xfrm>
              <a:prstGeom prst="rect">
                <a:avLst/>
              </a:prstGeom>
              <a:solidFill>
                <a:schemeClr val="accent4">
                  <a:alpha val="50196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正方形/長方形 27">
                <a:extLst>
                  <a:ext uri="{FF2B5EF4-FFF2-40B4-BE49-F238E27FC236}">
                    <a16:creationId xmlns:a16="http://schemas.microsoft.com/office/drawing/2014/main" id="{CC8D56FE-8820-6649-8B81-1207DAF67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21680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</a:rPr>
                  <a:t>G</a:t>
                </a:r>
                <a:endParaRPr kumimoji="1" lang="ja-JP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正方形/長方形 28">
                <a:extLst>
                  <a:ext uri="{FF2B5EF4-FFF2-40B4-BE49-F238E27FC236}">
                    <a16:creationId xmlns:a16="http://schemas.microsoft.com/office/drawing/2014/main" id="{150F1530-644D-7C40-8E56-9C0D79467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76937" y="3709094"/>
                <a:ext cx="540000" cy="54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29">
                <a:extLst>
                  <a:ext uri="{FF2B5EF4-FFF2-40B4-BE49-F238E27FC236}">
                    <a16:creationId xmlns:a16="http://schemas.microsoft.com/office/drawing/2014/main" id="{CEB3E5AA-9D5F-6848-891D-A3A7BF567B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21680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フリーフォーム 31">
              <a:extLst>
                <a:ext uri="{FF2B5EF4-FFF2-40B4-BE49-F238E27FC236}">
                  <a16:creationId xmlns:a16="http://schemas.microsoft.com/office/drawing/2014/main" id="{0378EC86-AB97-A345-99DB-8E9F58A3CBDF}"/>
                </a:ext>
              </a:extLst>
            </p:cNvPr>
            <p:cNvSpPr/>
            <p:nvPr/>
          </p:nvSpPr>
          <p:spPr>
            <a:xfrm>
              <a:off x="9474539" y="4193274"/>
              <a:ext cx="2252546" cy="2174488"/>
            </a:xfrm>
            <a:custGeom>
              <a:avLst/>
              <a:gdLst>
                <a:gd name="connsiteX0" fmla="*/ 0 w 2252546"/>
                <a:gd name="connsiteY0" fmla="*/ 2174488 h 2174488"/>
                <a:gd name="connsiteX1" fmla="*/ 0 w 2252546"/>
                <a:gd name="connsiteY1" fmla="*/ 1182029 h 2174488"/>
                <a:gd name="connsiteX2" fmla="*/ 2252546 w 2252546"/>
                <a:gd name="connsiteY2" fmla="*/ 1193180 h 2174488"/>
                <a:gd name="connsiteX3" fmla="*/ 2252546 w 2252546"/>
                <a:gd name="connsiteY3" fmla="*/ 981307 h 2174488"/>
                <a:gd name="connsiteX4" fmla="*/ 1605776 w 2252546"/>
                <a:gd name="connsiteY4" fmla="*/ 981307 h 2174488"/>
                <a:gd name="connsiteX5" fmla="*/ 1605776 w 2252546"/>
                <a:gd name="connsiteY5" fmla="*/ 0 h 2174488"/>
                <a:gd name="connsiteX6" fmla="*/ 2007220 w 2252546"/>
                <a:gd name="connsiteY6" fmla="*/ 0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2546" h="2174488">
                  <a:moveTo>
                    <a:pt x="0" y="2174488"/>
                  </a:moveTo>
                  <a:lnTo>
                    <a:pt x="0" y="1182029"/>
                  </a:lnTo>
                  <a:lnTo>
                    <a:pt x="2252546" y="1193180"/>
                  </a:lnTo>
                  <a:lnTo>
                    <a:pt x="2252546" y="981307"/>
                  </a:lnTo>
                  <a:lnTo>
                    <a:pt x="1605776" y="981307"/>
                  </a:lnTo>
                  <a:lnTo>
                    <a:pt x="1605776" y="0"/>
                  </a:lnTo>
                  <a:lnTo>
                    <a:pt x="2007220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35753" y="2573525"/>
                <a:ext cx="1021326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/>
                  <a:t>Q(state, action) = R(</a:t>
                </a:r>
                <a:r>
                  <a:rPr lang="en-US" altLang="zh-TW" sz="2400" b="1" dirty="0">
                    <a:solidFill>
                      <a:srgbClr val="0070C0"/>
                    </a:solidFill>
                  </a:rPr>
                  <a:t>state</a:t>
                </a:r>
                <a:r>
                  <a:rPr lang="en-US" altLang="zh-TW" sz="2400" b="1" dirty="0"/>
                  <a:t>, </a:t>
                </a:r>
                <a:r>
                  <a:rPr lang="en-US" altLang="zh-TW" sz="2400" b="1" dirty="0">
                    <a:solidFill>
                      <a:srgbClr val="FF0000"/>
                    </a:solidFill>
                  </a:rPr>
                  <a:t>action</a:t>
                </a:r>
                <a:r>
                  <a:rPr lang="en-US" altLang="zh-TW" sz="2400" b="1" dirty="0"/>
                  <a:t>) +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altLang="ja-JP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TW" sz="2400" b="1" dirty="0"/>
                  <a:t>* Max[Q(</a:t>
                </a:r>
                <a:r>
                  <a:rPr lang="en-US" altLang="zh-TW" sz="2400" b="1" dirty="0">
                    <a:solidFill>
                      <a:srgbClr val="0070C0"/>
                    </a:solidFill>
                  </a:rPr>
                  <a:t>next state</a:t>
                </a:r>
                <a:r>
                  <a:rPr lang="en-US" altLang="zh-TW" sz="2400" b="1" dirty="0"/>
                  <a:t>, all actions)]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53" y="2573525"/>
                <a:ext cx="10213263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955" t="-102632" b="-1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35">
                <a:extLst>
                  <a:ext uri="{FF2B5EF4-FFF2-40B4-BE49-F238E27FC236}">
                    <a16:creationId xmlns:a16="http://schemas.microsoft.com/office/drawing/2014/main" id="{6A9BEBD5-AFA2-8044-B70C-4A5676E1ACF3}"/>
                  </a:ext>
                </a:extLst>
              </p:cNvPr>
              <p:cNvSpPr/>
              <p:nvPr/>
            </p:nvSpPr>
            <p:spPr>
              <a:xfrm>
                <a:off x="508970" y="4011718"/>
                <a:ext cx="7644854" cy="2359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ja-JP" sz="2800" dirty="0"/>
                          <m:t>“</m:t>
                        </m:r>
                        <m:r>
                          <m:rPr>
                            <m:nor/>
                          </m:rPr>
                          <a:rPr kumimoji="1" lang="en-US" altLang="ja-JP" sz="2800" dirty="0">
                            <a:solidFill>
                              <a:schemeClr val="accent4"/>
                            </a:solidFill>
                          </a:rPr>
                          <m:t>1000</m:t>
                        </m:r>
                        <m:r>
                          <m:rPr>
                            <m:nor/>
                          </m:rPr>
                          <a:rPr kumimoji="1" lang="en-US" altLang="ja-JP" sz="2800" dirty="0"/>
                          <m:t>”</m:t>
                        </m:r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=0+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0.8∗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altLang="ja-JP" sz="2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=80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“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>
                              <a:solidFill>
                                <a:srgbClr val="00B0F0"/>
                              </a:solidFill>
                            </a:rPr>
                            <m:t>0011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”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0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0.8∗80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64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ja-JP" sz="2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“0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>
                              <a:solidFill>
                                <a:schemeClr val="accent2"/>
                              </a:solidFill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/>
                            <m:t>00”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0+0.8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240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6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4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51.2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altLang="ja-JP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“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>
                              <a:solidFill>
                                <a:srgbClr val="66FF66"/>
                              </a:solidFill>
                            </a:rPr>
                            <m:t>1001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”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0+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0.8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240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5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1.2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40.96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ja-JP" sz="2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altLang="ja-JP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ja-JP" sz="2800" dirty="0"/>
                          <m:t>“0</m:t>
                        </m:r>
                        <m:r>
                          <m:rPr>
                            <m:nor/>
                          </m:rPr>
                          <a:rPr kumimoji="1" lang="en-US" altLang="ja-JP" sz="2800" dirty="0">
                            <a:solidFill>
                              <a:schemeClr val="accent2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kumimoji="1" lang="en-US" altLang="ja-JP" sz="2800" dirty="0"/>
                          <m:t>00”</m:t>
                        </m:r>
                        <m:r>
                          <a:rPr lang="en-US" altLang="ja-JP" sz="28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ja-JP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2400" dirty="0">
                    <a:solidFill>
                      <a:srgbClr val="000000"/>
                    </a:solidFill>
                  </a:rPr>
                  <a:t> 0+0.8*40.96=32.768,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2400" b="0" i="0" dirty="0" smtClean="0">
                          <a:latin typeface="Cambria Math" charset="0"/>
                        </a:rPr>
                        <m:t>Q</m:t>
                      </m:r>
                      <m:r>
                        <m:rPr>
                          <m:nor/>
                        </m:rPr>
                        <a:rPr kumimoji="1" lang="en-US" altLang="ja-JP" sz="2400" dirty="0"/>
                        <m:t>(“</m:t>
                      </m:r>
                      <m:r>
                        <m:rPr>
                          <m:nor/>
                        </m:rPr>
                        <a:rPr kumimoji="1" lang="en-US" altLang="ja-JP" sz="2400" dirty="0">
                          <a:solidFill>
                            <a:srgbClr val="66FF66"/>
                          </a:solidFill>
                        </a:rPr>
                        <m:t>1001</m:t>
                      </m:r>
                      <m:r>
                        <m:rPr>
                          <m:nor/>
                        </m:rPr>
                        <a:rPr kumimoji="1" lang="en-US" altLang="ja-JP" sz="2400" dirty="0"/>
                        <m:t>”, </m:t>
                      </m:r>
                      <m:r>
                        <m:rPr>
                          <m:nor/>
                        </m:rPr>
                        <a:rPr kumimoji="1" lang="en-US" altLang="ja-JP" sz="2400" dirty="0"/>
                        <m:t>L</m:t>
                      </m:r>
                      <m:r>
                        <a:rPr kumimoji="1" lang="en-US" altLang="ja-JP" sz="2400" b="0" i="0" dirty="0" smtClean="0">
                          <a:latin typeface="Cambria Math" charset="0"/>
                        </a:rPr>
                        <m:t>)</m:t>
                      </m:r>
                      <m:r>
                        <a:rPr lang="en-US" altLang="ja-JP" sz="2400" b="0" i="0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=40.96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, …, 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ja-JP" sz="2400" dirty="0"/>
                            <m:t>“</m:t>
                          </m:r>
                          <m:r>
                            <m:rPr>
                              <m:nor/>
                            </m:rPr>
                            <a:rPr kumimoji="1" lang="en-US" altLang="ja-JP" sz="2400" dirty="0">
                              <a:solidFill>
                                <a:srgbClr val="00B050"/>
                              </a:solidFill>
                            </a:rPr>
                            <m:t>0110</m:t>
                          </m:r>
                          <m:r>
                            <m:rPr>
                              <m:nor/>
                            </m:rPr>
                            <a:rPr kumimoji="1" lang="en-US" altLang="ja-JP" sz="2400" dirty="0"/>
                            <m:t>”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9BEBD5-AFA2-8044-B70C-4A5676E1A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0" y="4011718"/>
                <a:ext cx="7644854" cy="2359941"/>
              </a:xfrm>
              <a:prstGeom prst="rect">
                <a:avLst/>
              </a:prstGeom>
              <a:blipFill rotWithShape="0">
                <a:blip r:embed="rId4"/>
                <a:stretch>
                  <a:fillRect l="-558" t="-2067" b="-2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0EBFD7-6615-4845-B105-7945910B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5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B31F07-7710-994F-B92A-F0BFDF7F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4" y="-613953"/>
            <a:ext cx="10810906" cy="1721046"/>
          </a:xfrm>
        </p:spPr>
        <p:txBody>
          <a:bodyPr>
            <a:normAutofit/>
          </a:bodyPr>
          <a:lstStyle/>
          <a:p>
            <a:r>
              <a:rPr lang="en-US" altLang="ja-JP" sz="4400" dirty="0"/>
              <a:t>Update method 2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E5057A3-431C-0B4F-93C5-296C62622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074" y="1360449"/>
                <a:ext cx="11353745" cy="528121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altLang="ja-JP" sz="3200" dirty="0"/>
                  <a:t>If profit sharing (an </a:t>
                </a:r>
                <a:r>
                  <a:rPr lang="en-US" altLang="ja-JP" sz="3200" dirty="0">
                    <a:solidFill>
                      <a:srgbClr val="002060"/>
                    </a:solidFill>
                  </a:rPr>
                  <a:t>exploitation-based</a:t>
                </a:r>
                <a:r>
                  <a:rPr lang="en-US" altLang="ja-JP" sz="3200" dirty="0"/>
                  <a:t> method) is applied, weights are updated as follows: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i="1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altLang="ja-JP" sz="3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sz="3200" dirty="0"/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altLang="ja-JP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ja-JP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ja-JP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ja-JP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altLang="ja-JP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ja-JP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sSup>
                        <m:sSupPr>
                          <m:ctrlPr>
                            <a:rPr lang="en-US" altLang="ja-JP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altLang="ja-JP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ja-JP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ja-JP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ja-JP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en-US" altLang="ja-JP" sz="3200" b="1" dirty="0"/>
              </a:p>
              <a:p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ja-JP" sz="3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ja-JP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3200" dirty="0"/>
                  <a:t>(in this example)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5057A3-431C-0B4F-93C5-296C62622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074" y="1360449"/>
                <a:ext cx="11353745" cy="5281210"/>
              </a:xfrm>
              <a:blipFill rotWithShape="0">
                <a:blip r:embed="rId2"/>
                <a:stretch>
                  <a:fillRect l="-1342" t="-1499" r="-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535A203E-C526-F54D-9388-74596428264C}"/>
                  </a:ext>
                </a:extLst>
              </p:cNvPr>
              <p:cNvSpPr txBox="1"/>
              <p:nvPr/>
            </p:nvSpPr>
            <p:spPr>
              <a:xfrm>
                <a:off x="478704" y="3609303"/>
                <a:ext cx="100130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dirty="0">
                    <a:solidFill>
                      <a:schemeClr val="bg1"/>
                    </a:solidFill>
                  </a:rPr>
                  <a:t>F</a:t>
                </a:r>
                <a:r>
                  <a:rPr kumimoji="1" lang="en-US" altLang="ja-JP" sz="2800" dirty="0">
                    <a:solidFill>
                      <a:schemeClr val="bg1"/>
                    </a:solidFill>
                  </a:rPr>
                  <a:t>or example, let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=100, </m:t>
                    </m:r>
                    <m:r>
                      <a:rPr lang="en-US" altLang="ja-JP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=0.2,</m:t>
                    </m:r>
                  </m:oMath>
                </a14:m>
                <a:r>
                  <a:rPr kumimoji="1" lang="en-US" altLang="ja-JP" sz="28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altLang="ja-JP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kumimoji="1" lang="en-US" altLang="ja-JP" sz="2800" dirty="0">
                    <a:solidFill>
                      <a:schemeClr val="bg1"/>
                    </a:solidFill>
                  </a:rPr>
                  <a:t> …</a:t>
                </a:r>
                <a:endParaRPr kumimoji="1" lang="ja-JP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35A203E-C526-F54D-9388-745964282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04" y="3609303"/>
                <a:ext cx="1001304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279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6A9BEBD5-AFA2-8044-B70C-4A5676E1ACF3}"/>
                  </a:ext>
                </a:extLst>
              </p:cNvPr>
              <p:cNvSpPr/>
              <p:nvPr/>
            </p:nvSpPr>
            <p:spPr>
              <a:xfrm>
                <a:off x="533946" y="4286444"/>
                <a:ext cx="5583429" cy="200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𝑤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“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>
                              <a:solidFill>
                                <a:schemeClr val="accent4"/>
                              </a:solidFill>
                            </a:rPr>
                            <m:t>1000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”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=10+100∗0.2</m:t>
                      </m:r>
                      <m:r>
                        <a:rPr lang="en-US" altLang="ja-JP" sz="2400" b="0" i="1" baseline="30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=110,</m:t>
                      </m:r>
                    </m:oMath>
                  </m:oMathPara>
                </a14:m>
                <a:endParaRPr lang="en-US" altLang="ja-JP" sz="2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𝑤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“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>
                              <a:solidFill>
                                <a:srgbClr val="00B0F0"/>
                              </a:solidFill>
                            </a:rPr>
                            <m:t>0011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”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10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+100∗0.2</m:t>
                      </m:r>
                      <m:r>
                        <a:rPr lang="en-US" altLang="ja-JP" sz="2400" b="0" i="1" baseline="30000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</m:oMath>
                  </m:oMathPara>
                </a14:m>
                <a:endParaRPr lang="en-US" altLang="ja-JP" sz="2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𝑤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“0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>
                              <a:solidFill>
                                <a:schemeClr val="accent2"/>
                              </a:solidFill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/>
                            <m:t>00”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10+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100∗0.2</m:t>
                      </m:r>
                      <m:r>
                        <a:rPr lang="en-US" altLang="ja-JP" sz="2400" b="0" i="1" baseline="30000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=14,  </m:t>
                      </m:r>
                    </m:oMath>
                  </m:oMathPara>
                </a14:m>
                <a:endParaRPr lang="en-US" altLang="ja-JP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𝑤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“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>
                              <a:solidFill>
                                <a:srgbClr val="66FF66"/>
                              </a:solidFill>
                            </a:rPr>
                            <m:t>1001</m:t>
                          </m:r>
                          <m:r>
                            <m:rPr>
                              <m:nor/>
                            </m:rPr>
                            <a:rPr kumimoji="1" lang="en-US" altLang="ja-JP" sz="2800" dirty="0"/>
                            <m:t>”</m:t>
                          </m:r>
                          <m:r>
                            <a:rPr lang="en-US" altLang="ja-JP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10+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100∗0.2</m:t>
                      </m:r>
                      <m:r>
                        <a:rPr lang="en-US" altLang="ja-JP" sz="2400" b="0" i="1" baseline="30000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US" altLang="ja-JP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0.8</m:t>
                      </m:r>
                      <m:r>
                        <a:rPr lang="en-US" altLang="ja-JP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ja-JP" sz="2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altLang="ja-JP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ja-JP" sz="2800" dirty="0"/>
                          <m:t>“0</m:t>
                        </m:r>
                        <m:r>
                          <m:rPr>
                            <m:nor/>
                          </m:rPr>
                          <a:rPr kumimoji="1" lang="en-US" altLang="ja-JP" sz="2800" dirty="0">
                            <a:solidFill>
                              <a:schemeClr val="accent2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kumimoji="1" lang="en-US" altLang="ja-JP" sz="2800" dirty="0"/>
                          <m:t>00”</m:t>
                        </m:r>
                        <m:r>
                          <a:rPr lang="en-US" altLang="ja-JP" sz="28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ja-JP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r>
                  <a:rPr lang="en-US" altLang="ja-JP" sz="2400" dirty="0">
                    <a:solidFill>
                      <a:srgbClr val="00000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ja-JP" sz="2400" dirty="0"/>
                          <m:t>“</m:t>
                        </m:r>
                        <m:r>
                          <m:rPr>
                            <m:nor/>
                          </m:rPr>
                          <a:rPr kumimoji="1" lang="en-US" altLang="ja-JP" sz="2400" dirty="0">
                            <a:solidFill>
                              <a:srgbClr val="00B050"/>
                            </a:solidFill>
                          </a:rPr>
                          <m:t>0110</m:t>
                        </m:r>
                        <m:r>
                          <m:rPr>
                            <m:nor/>
                          </m:rPr>
                          <a:rPr kumimoji="1" lang="en-US" altLang="ja-JP" sz="2400" dirty="0"/>
                          <m:t>”</m:t>
                        </m:r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6" name="正方形/長方形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9BEBD5-AFA2-8044-B70C-4A5676E1A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6" y="4286444"/>
                <a:ext cx="5583429" cy="2000548"/>
              </a:xfrm>
              <a:prstGeom prst="rect">
                <a:avLst/>
              </a:prstGeom>
              <a:blipFill rotWithShape="0">
                <a:blip r:embed="rId4"/>
                <a:stretch>
                  <a:fillRect b="-54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群組 65"/>
          <p:cNvGrpSpPr/>
          <p:nvPr/>
        </p:nvGrpSpPr>
        <p:grpSpPr>
          <a:xfrm>
            <a:off x="9378091" y="3941659"/>
            <a:ext cx="2685668" cy="2700000"/>
            <a:chOff x="9209229" y="3980206"/>
            <a:chExt cx="2685668" cy="2700000"/>
          </a:xfrm>
        </p:grpSpPr>
        <p:grpSp>
          <p:nvGrpSpPr>
            <p:cNvPr id="67" name="グループ化 30">
              <a:extLst>
                <a:ext uri="{FF2B5EF4-FFF2-40B4-BE49-F238E27FC236}">
                  <a16:creationId xmlns:a16="http://schemas.microsoft.com/office/drawing/2014/main" id="{A274C867-9A1B-8742-870E-DB08F455D46B}"/>
                </a:ext>
              </a:extLst>
            </p:cNvPr>
            <p:cNvGrpSpPr/>
            <p:nvPr/>
          </p:nvGrpSpPr>
          <p:grpSpPr>
            <a:xfrm>
              <a:off x="9209229" y="3980206"/>
              <a:ext cx="2685668" cy="2700000"/>
              <a:chOff x="8776012" y="3169094"/>
              <a:chExt cx="2685668" cy="2700000"/>
            </a:xfrm>
          </p:grpSpPr>
          <p:sp>
            <p:nvSpPr>
              <p:cNvPr id="69" name="正方形/長方形 4">
                <a:extLst>
                  <a:ext uri="{FF2B5EF4-FFF2-40B4-BE49-F238E27FC236}">
                    <a16:creationId xmlns:a16="http://schemas.microsoft.com/office/drawing/2014/main" id="{57A64B1C-5F7E-3249-9F78-F768DF8A43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6012" y="4249094"/>
                <a:ext cx="540000" cy="540000"/>
              </a:xfrm>
              <a:prstGeom prst="rect">
                <a:avLst/>
              </a:prstGeom>
              <a:solidFill>
                <a:srgbClr val="7030A0">
                  <a:alpha val="50196"/>
                </a:srgb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正方形/長方形 5">
                <a:extLst>
                  <a:ext uri="{FF2B5EF4-FFF2-40B4-BE49-F238E27FC236}">
                    <a16:creationId xmlns:a16="http://schemas.microsoft.com/office/drawing/2014/main" id="{05363603-17E2-CE4C-B77C-4405D40C2A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9604" y="4249094"/>
                <a:ext cx="540000" cy="54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正方形/長方形 6">
                <a:extLst>
                  <a:ext uri="{FF2B5EF4-FFF2-40B4-BE49-F238E27FC236}">
                    <a16:creationId xmlns:a16="http://schemas.microsoft.com/office/drawing/2014/main" id="{0F3A2124-77C5-3948-BD00-DC121863C6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196" y="4249094"/>
                <a:ext cx="540000" cy="54000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734F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">
                <a:extLst>
                  <a:ext uri="{FF2B5EF4-FFF2-40B4-BE49-F238E27FC236}">
                    <a16:creationId xmlns:a16="http://schemas.microsoft.com/office/drawing/2014/main" id="{9546F7FF-39A1-0C46-84FA-7B0141E262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6012" y="4789094"/>
                <a:ext cx="540000" cy="54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正方形/長方形 8">
                <a:extLst>
                  <a:ext uri="{FF2B5EF4-FFF2-40B4-BE49-F238E27FC236}">
                    <a16:creationId xmlns:a16="http://schemas.microsoft.com/office/drawing/2014/main" id="{2D956E85-4DAA-B640-BC3C-D460AF425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9604" y="478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正方形/長方形 9">
                <a:extLst>
                  <a:ext uri="{FF2B5EF4-FFF2-40B4-BE49-F238E27FC236}">
                    <a16:creationId xmlns:a16="http://schemas.microsoft.com/office/drawing/2014/main" id="{7B62291B-0F53-A741-A58E-0EF492FC44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196" y="478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正方形/長方形 10">
                <a:extLst>
                  <a:ext uri="{FF2B5EF4-FFF2-40B4-BE49-F238E27FC236}">
                    <a16:creationId xmlns:a16="http://schemas.microsoft.com/office/drawing/2014/main" id="{56FB305E-A687-3A4D-8DA5-34A28D4C7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6012" y="532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11">
                <a:extLst>
                  <a:ext uri="{FF2B5EF4-FFF2-40B4-BE49-F238E27FC236}">
                    <a16:creationId xmlns:a16="http://schemas.microsoft.com/office/drawing/2014/main" id="{3431719B-AA9D-F94D-B975-3DC5DEF195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9604" y="532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正方形/長方形 12">
                <a:extLst>
                  <a:ext uri="{FF2B5EF4-FFF2-40B4-BE49-F238E27FC236}">
                    <a16:creationId xmlns:a16="http://schemas.microsoft.com/office/drawing/2014/main" id="{B895E0B7-B312-AA4F-907B-06F1A7934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196" y="532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円/楕円 13">
                <a:extLst>
                  <a:ext uri="{FF2B5EF4-FFF2-40B4-BE49-F238E27FC236}">
                    <a16:creationId xmlns:a16="http://schemas.microsoft.com/office/drawing/2014/main" id="{2AD18FB7-5CF4-E549-A238-7FC2C71133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2012" y="5367641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>
                    <a:solidFill>
                      <a:schemeClr val="tx1"/>
                    </a:solidFill>
                  </a:rPr>
                  <a:t> 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正方形/長方形 14">
                <a:extLst>
                  <a:ext uri="{FF2B5EF4-FFF2-40B4-BE49-F238E27FC236}">
                    <a16:creationId xmlns:a16="http://schemas.microsoft.com/office/drawing/2014/main" id="{1D1F2625-2541-1141-BB94-6AC7FFEA9E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9089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15">
                <a:extLst>
                  <a:ext uri="{FF2B5EF4-FFF2-40B4-BE49-F238E27FC236}">
                    <a16:creationId xmlns:a16="http://schemas.microsoft.com/office/drawing/2014/main" id="{316D4CFB-7FE4-9543-9B5D-1CFB2BAD54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2681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正方形/長方形 16">
                <a:extLst>
                  <a:ext uri="{FF2B5EF4-FFF2-40B4-BE49-F238E27FC236}">
                    <a16:creationId xmlns:a16="http://schemas.microsoft.com/office/drawing/2014/main" id="{9C269E70-D81F-D84E-AB89-30A2659FA9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6273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17">
                <a:extLst>
                  <a:ext uri="{FF2B5EF4-FFF2-40B4-BE49-F238E27FC236}">
                    <a16:creationId xmlns:a16="http://schemas.microsoft.com/office/drawing/2014/main" id="{BC2548AF-B569-8F41-BA40-0CC4A754E2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9089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正方形/長方形 18">
                <a:extLst>
                  <a:ext uri="{FF2B5EF4-FFF2-40B4-BE49-F238E27FC236}">
                    <a16:creationId xmlns:a16="http://schemas.microsoft.com/office/drawing/2014/main" id="{E29FDE56-8652-7C44-BFD2-311283805B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2681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19">
                <a:extLst>
                  <a:ext uri="{FF2B5EF4-FFF2-40B4-BE49-F238E27FC236}">
                    <a16:creationId xmlns:a16="http://schemas.microsoft.com/office/drawing/2014/main" id="{6C2A30D5-CD2B-8945-ACC6-73F4DB436D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6273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正方形/長方形 20">
                <a:extLst>
                  <a:ext uri="{FF2B5EF4-FFF2-40B4-BE49-F238E27FC236}">
                    <a16:creationId xmlns:a16="http://schemas.microsoft.com/office/drawing/2014/main" id="{F0FA95D0-3FEF-6B40-BBD7-14BA238135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85011" y="4249094"/>
                <a:ext cx="540000" cy="54000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正方形/長方形 21">
                <a:extLst>
                  <a:ext uri="{FF2B5EF4-FFF2-40B4-BE49-F238E27FC236}">
                    <a16:creationId xmlns:a16="http://schemas.microsoft.com/office/drawing/2014/main" id="{25F6AA7D-127C-7E4F-BD0E-D8BED4C000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8603" y="4249094"/>
                <a:ext cx="540000" cy="5400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22">
                <a:extLst>
                  <a:ext uri="{FF2B5EF4-FFF2-40B4-BE49-F238E27FC236}">
                    <a16:creationId xmlns:a16="http://schemas.microsoft.com/office/drawing/2014/main" id="{6C9BFE60-7F82-7C44-BF96-7E7E4645FE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85011" y="478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23">
                <a:extLst>
                  <a:ext uri="{FF2B5EF4-FFF2-40B4-BE49-F238E27FC236}">
                    <a16:creationId xmlns:a16="http://schemas.microsoft.com/office/drawing/2014/main" id="{F9245D02-A2C0-A145-B049-C6B95D7A27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8603" y="478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正方形/長方形 24">
                <a:extLst>
                  <a:ext uri="{FF2B5EF4-FFF2-40B4-BE49-F238E27FC236}">
                    <a16:creationId xmlns:a16="http://schemas.microsoft.com/office/drawing/2014/main" id="{27588001-7045-3D49-87D2-FDEC915E5E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85011" y="532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正方形/長方形 25">
                <a:extLst>
                  <a:ext uri="{FF2B5EF4-FFF2-40B4-BE49-F238E27FC236}">
                    <a16:creationId xmlns:a16="http://schemas.microsoft.com/office/drawing/2014/main" id="{07DE9B78-1E3C-CF4A-87CE-E930569AD0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8603" y="532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26">
                <a:extLst>
                  <a:ext uri="{FF2B5EF4-FFF2-40B4-BE49-F238E27FC236}">
                    <a16:creationId xmlns:a16="http://schemas.microsoft.com/office/drawing/2014/main" id="{A09C9087-4751-1A42-8158-D4C8E16458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76937" y="3169094"/>
                <a:ext cx="540000" cy="540000"/>
              </a:xfrm>
              <a:prstGeom prst="rect">
                <a:avLst/>
              </a:prstGeom>
              <a:solidFill>
                <a:schemeClr val="accent4">
                  <a:alpha val="50196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正方形/長方形 27">
                <a:extLst>
                  <a:ext uri="{FF2B5EF4-FFF2-40B4-BE49-F238E27FC236}">
                    <a16:creationId xmlns:a16="http://schemas.microsoft.com/office/drawing/2014/main" id="{CC8D56FE-8820-6649-8B81-1207DAF67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21680" y="3169094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</a:rPr>
                  <a:t>G</a:t>
                </a:r>
                <a:endParaRPr kumimoji="1" lang="ja-JP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正方形/長方形 28">
                <a:extLst>
                  <a:ext uri="{FF2B5EF4-FFF2-40B4-BE49-F238E27FC236}">
                    <a16:creationId xmlns:a16="http://schemas.microsoft.com/office/drawing/2014/main" id="{150F1530-644D-7C40-8E56-9C0D79467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76937" y="3709094"/>
                <a:ext cx="540000" cy="54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29">
                <a:extLst>
                  <a:ext uri="{FF2B5EF4-FFF2-40B4-BE49-F238E27FC236}">
                    <a16:creationId xmlns:a16="http://schemas.microsoft.com/office/drawing/2014/main" id="{CEB3E5AA-9D5F-6848-891D-A3A7BF567B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21680" y="3709094"/>
                <a:ext cx="54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フリーフォーム 31">
              <a:extLst>
                <a:ext uri="{FF2B5EF4-FFF2-40B4-BE49-F238E27FC236}">
                  <a16:creationId xmlns:a16="http://schemas.microsoft.com/office/drawing/2014/main" id="{0378EC86-AB97-A345-99DB-8E9F58A3CBDF}"/>
                </a:ext>
              </a:extLst>
            </p:cNvPr>
            <p:cNvSpPr/>
            <p:nvPr/>
          </p:nvSpPr>
          <p:spPr>
            <a:xfrm>
              <a:off x="9474539" y="4193274"/>
              <a:ext cx="2252546" cy="2174488"/>
            </a:xfrm>
            <a:custGeom>
              <a:avLst/>
              <a:gdLst>
                <a:gd name="connsiteX0" fmla="*/ 0 w 2252546"/>
                <a:gd name="connsiteY0" fmla="*/ 2174488 h 2174488"/>
                <a:gd name="connsiteX1" fmla="*/ 0 w 2252546"/>
                <a:gd name="connsiteY1" fmla="*/ 1182029 h 2174488"/>
                <a:gd name="connsiteX2" fmla="*/ 2252546 w 2252546"/>
                <a:gd name="connsiteY2" fmla="*/ 1193180 h 2174488"/>
                <a:gd name="connsiteX3" fmla="*/ 2252546 w 2252546"/>
                <a:gd name="connsiteY3" fmla="*/ 981307 h 2174488"/>
                <a:gd name="connsiteX4" fmla="*/ 1605776 w 2252546"/>
                <a:gd name="connsiteY4" fmla="*/ 981307 h 2174488"/>
                <a:gd name="connsiteX5" fmla="*/ 1605776 w 2252546"/>
                <a:gd name="connsiteY5" fmla="*/ 0 h 2174488"/>
                <a:gd name="connsiteX6" fmla="*/ 2007220 w 2252546"/>
                <a:gd name="connsiteY6" fmla="*/ 0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2546" h="2174488">
                  <a:moveTo>
                    <a:pt x="0" y="2174488"/>
                  </a:moveTo>
                  <a:lnTo>
                    <a:pt x="0" y="1182029"/>
                  </a:lnTo>
                  <a:lnTo>
                    <a:pt x="2252546" y="1193180"/>
                  </a:lnTo>
                  <a:lnTo>
                    <a:pt x="2252546" y="981307"/>
                  </a:lnTo>
                  <a:lnTo>
                    <a:pt x="1605776" y="981307"/>
                  </a:lnTo>
                  <a:lnTo>
                    <a:pt x="1605776" y="0"/>
                  </a:lnTo>
                  <a:lnTo>
                    <a:pt x="2007220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7" name="直線接點 96"/>
          <p:cNvCxnSpPr/>
          <p:nvPr/>
        </p:nvCxnSpPr>
        <p:spPr>
          <a:xfrm>
            <a:off x="7405829" y="4481659"/>
            <a:ext cx="0" cy="18475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375FA1-3C73-4B4A-8113-C1E130F5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6094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4434" y="0"/>
            <a:ext cx="3800927" cy="1208868"/>
          </a:xfrm>
        </p:spPr>
        <p:txBody>
          <a:bodyPr/>
          <a:lstStyle/>
          <a:p>
            <a:r>
              <a:rPr lang="en-US" altLang="zh-TW" dirty="0"/>
              <a:t>Q-Learning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8114" y="1421518"/>
            <a:ext cx="10998723" cy="4323414"/>
          </a:xfrm>
        </p:spPr>
        <p:txBody>
          <a:bodyPr>
            <a:normAutofit/>
          </a:bodyPr>
          <a:lstStyle/>
          <a:p>
            <a:r>
              <a:rPr lang="en-US" altLang="zh-TW" dirty="0"/>
              <a:t>The robot loses 1 point at each step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/>
              <a:t>takes the shortest path to reach the goal as fast as possible.</a:t>
            </a:r>
          </a:p>
          <a:p>
            <a:r>
              <a:rPr lang="en-US" altLang="zh-TW" dirty="0"/>
              <a:t>If the robot steps on a mine, the point loss is 100 and the game ends.</a:t>
            </a:r>
          </a:p>
          <a:p>
            <a:r>
              <a:rPr lang="en-US" altLang="zh-TW" dirty="0"/>
              <a:t>If the robot gets power     , it gains 1 point.</a:t>
            </a:r>
          </a:p>
          <a:p>
            <a:r>
              <a:rPr lang="en-US" altLang="zh-TW" dirty="0"/>
              <a:t>If the robot reaches the end goal, the robot gets 100 points.</a:t>
            </a:r>
          </a:p>
          <a:p>
            <a:endParaRPr lang="zh-TW" altLang="en-US" dirty="0"/>
          </a:p>
        </p:txBody>
      </p:sp>
      <p:pic>
        <p:nvPicPr>
          <p:cNvPr id="5124" name="Picture 4" descr="https://cdn-images-1.medium.com/max/1600/1*jKTX7orlWUeNVOZEDQE9q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32" y="4009180"/>
            <a:ext cx="569595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cdn-images-1.medium.com/max/1600/1*ll9SkIj-JzW1WGvAEp-9w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4" y="3888893"/>
            <a:ext cx="61341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01" y="2997146"/>
            <a:ext cx="257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https://cdn-images-1.medium.com/max/1600/1*ZV6gNiPBCgdSLd8E87hy7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92" y="33258"/>
            <a:ext cx="8931210" cy="126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49CEF1-319F-4674-9BF0-2923F144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32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ReCap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8059" y="1569147"/>
            <a:ext cx="10787742" cy="5288853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Value-based RL</a:t>
            </a:r>
          </a:p>
          <a:p>
            <a:pPr marL="1143000" lvl="1" indent="-457200">
              <a:buFont typeface="Arial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The optimal policy learned is deterministic</a:t>
            </a:r>
          </a:p>
          <a:p>
            <a:pPr marL="1143000" lvl="1" indent="-457200">
              <a:buFont typeface="Arial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Hard to be applied in continuous action problem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Policy Gradient</a:t>
            </a:r>
          </a:p>
          <a:p>
            <a:pPr marL="1143000" lvl="1" indent="-457200">
              <a:buFont typeface="Arial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Easy to adopt to continuous action problem</a:t>
            </a:r>
            <a:endParaRPr lang="zh-TW" alt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Quiz</a:t>
            </a:r>
          </a:p>
          <a:p>
            <a:pPr marL="1143000" lvl="1" indent="-457200"/>
            <a:r>
              <a:rPr lang="en-US" altLang="zh-TW" dirty="0">
                <a:solidFill>
                  <a:schemeClr val="tx1"/>
                </a:solidFill>
              </a:rPr>
              <a:t>Policy gradient is essentially off-policy [yes or no]</a:t>
            </a:r>
          </a:p>
          <a:p>
            <a:pPr marL="1143000" lvl="1" indent="-457200"/>
            <a:r>
              <a:rPr lang="en-US" altLang="zh-TW" dirty="0">
                <a:solidFill>
                  <a:schemeClr val="tx1"/>
                </a:solidFill>
              </a:rPr>
              <a:t>Q-learning is designed for discrete action space problem [yes or no].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C53A87-269D-476C-9C01-52E16B02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93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C18F9-0053-438C-9312-4B8FD234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Supervised Learning: Image Classification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10A093-326B-4CEF-AC1D-C67010DC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685925"/>
            <a:ext cx="10787742" cy="1958975"/>
          </a:xfrm>
        </p:spPr>
        <p:txBody>
          <a:bodyPr/>
          <a:lstStyle/>
          <a:p>
            <a:pPr lvl="1"/>
            <a:r>
              <a:rPr lang="en-US" altLang="zh-TW" sz="2600" dirty="0"/>
              <a:t>Data follows </a:t>
            </a:r>
            <a:r>
              <a:rPr lang="en-US" altLang="zh-TW" sz="2600" dirty="0" err="1"/>
              <a:t>i.i.d</a:t>
            </a:r>
            <a:r>
              <a:rPr lang="en-US" altLang="zh-TW" sz="2600" dirty="0"/>
              <a:t>. distribution</a:t>
            </a:r>
          </a:p>
          <a:p>
            <a:pPr lvl="1"/>
            <a:r>
              <a:rPr lang="en-US" altLang="zh-TW" sz="2600" dirty="0"/>
              <a:t>Learners are told the </a:t>
            </a:r>
            <a:r>
              <a:rPr lang="en-US" altLang="zh-TW" sz="2600" dirty="0">
                <a:solidFill>
                  <a:srgbClr val="FF0000"/>
                </a:solidFill>
              </a:rPr>
              <a:t>right answer</a:t>
            </a:r>
            <a:endParaRPr lang="zh-TW" altLang="en-US" sz="2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BE7FBF-C8D5-45D2-820E-C6487DC9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67" y="2974456"/>
            <a:ext cx="10389432" cy="357080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BAAAE2-1276-43FE-B812-FE4CB72E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12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Policy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/>
                  <a:t> is a network with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Input: the observation of machine represented as a vector or a matrix</a:t>
                </a:r>
              </a:p>
              <a:p>
                <a:pPr lvl="1"/>
                <a:r>
                  <a:rPr lang="en-US" altLang="zh-TW" dirty="0"/>
                  <a:t>Output: each action corresponds to a neuron in output layer</a:t>
                </a:r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26"/>
          <p:cNvSpPr/>
          <p:nvPr/>
        </p:nvSpPr>
        <p:spPr>
          <a:xfrm>
            <a:off x="4995117" y="4586224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5023760" y="4678536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5030555" y="5008887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5040624" y="5779066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5022457" y="5371841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4596336" y="5169686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4053111" y="5011672"/>
            <a:ext cx="72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" name="Shape 226"/>
          <p:cNvSpPr/>
          <p:nvPr/>
        </p:nvSpPr>
        <p:spPr>
          <a:xfrm>
            <a:off x="3919507" y="4678536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5317708" y="4800416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5313576" y="5213712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5306864" y="5882567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3510321" y="5169686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左箭號 67"/>
          <p:cNvSpPr/>
          <p:nvPr/>
        </p:nvSpPr>
        <p:spPr>
          <a:xfrm flipH="1">
            <a:off x="2675048" y="5156252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3046589" y="4521643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Shape 226"/>
          <p:cNvSpPr/>
          <p:nvPr/>
        </p:nvSpPr>
        <p:spPr>
          <a:xfrm>
            <a:off x="3165072" y="4678536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31614" y="5882250"/>
            <a:ext cx="12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755661" y="5654241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755661" y="5055862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759609" y="4599158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490997" y="4945610"/>
            <a:ext cx="162899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Score of an action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12" y="3476449"/>
            <a:ext cx="1063816" cy="108130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6597940" y="4575626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600887" y="5046542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606916" y="5623464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40" name="右大括弧 39"/>
          <p:cNvSpPr/>
          <p:nvPr/>
        </p:nvSpPr>
        <p:spPr>
          <a:xfrm>
            <a:off x="7156039" y="4496566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58" y="4693831"/>
            <a:ext cx="1869691" cy="12298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3EADF0-C68A-4D67-9660-419FC236AA47}"/>
              </a:ext>
            </a:extLst>
          </p:cNvPr>
          <p:cNvSpPr txBox="1"/>
          <p:nvPr/>
        </p:nvSpPr>
        <p:spPr>
          <a:xfrm>
            <a:off x="7410217" y="3700011"/>
            <a:ext cx="212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Take the action based on the probability.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is a Neural Network</a:t>
            </a:r>
            <a:endParaRPr lang="zh-TW" altLang="en-US" dirty="0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9143" y="4799213"/>
            <a:ext cx="1228475" cy="164046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0022" y="3381450"/>
            <a:ext cx="1826485" cy="1061701"/>
          </a:xfrm>
          <a:prstGeom prst="rect">
            <a:avLst/>
          </a:prstGeom>
        </p:spPr>
      </p:pic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E44828F2-BEE2-4A9C-A3E2-5E6506F8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22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8" grpId="0"/>
      <p:bldP spid="30" grpId="0" animBg="1"/>
      <p:bldP spid="31" grpId="0" animBg="1"/>
      <p:bldP spid="32" grpId="0" animBg="1"/>
      <p:bldP spid="33" grpId="0" animBg="1"/>
      <p:bldP spid="37" grpId="0"/>
      <p:bldP spid="38" grpId="0"/>
      <p:bldP spid="39" grpId="0"/>
      <p:bldP spid="40" grpId="0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Proximal Policy Optimization (PPO)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0EBF68-F76E-432B-8E4C-DB6F736F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933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Proximal Policy Optimization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11007902" cy="4351338"/>
          </a:xfrm>
        </p:spPr>
        <p:txBody>
          <a:bodyPr/>
          <a:lstStyle/>
          <a:p>
            <a:r>
              <a:rPr lang="en-US" altLang="zh-TW" dirty="0"/>
              <a:t>(Extension of Policy Optimization) </a:t>
            </a:r>
          </a:p>
          <a:p>
            <a:r>
              <a:rPr lang="en-US" altLang="zh-TW" dirty="0">
                <a:hlinkClick r:id="rId6"/>
              </a:rPr>
              <a:t>DeepMind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	The model was given virtual sensors</a:t>
            </a:r>
          </a:p>
          <a:p>
            <a:r>
              <a:rPr lang="en-US" altLang="zh-TW" dirty="0"/>
              <a:t>	The programmers incentivized it to go from point A to point B</a:t>
            </a:r>
            <a:endParaRPr lang="en-US" altLang="zh-TW" b="1" dirty="0"/>
          </a:p>
          <a:p>
            <a:r>
              <a:rPr lang="en-US" altLang="zh-TW" b="1" dirty="0"/>
              <a:t>					</a:t>
            </a:r>
            <a:r>
              <a:rPr lang="en-US" altLang="zh-TW" b="1" dirty="0" err="1">
                <a:hlinkClick r:id="rId7"/>
              </a:rPr>
              <a:t>OpenAI</a:t>
            </a:r>
            <a:endParaRPr lang="en-US" altLang="zh-TW" b="1" dirty="0"/>
          </a:p>
          <a:p>
            <a:r>
              <a:rPr lang="en-US" altLang="zh-TW" b="1" dirty="0"/>
              <a:t>	</a:t>
            </a:r>
            <a:endParaRPr lang="zh-TW" altLang="en-US" dirty="0"/>
          </a:p>
        </p:txBody>
      </p:sp>
      <p:pic>
        <p:nvPicPr>
          <p:cNvPr id="4" name="Google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EB1A9AB0-74F0-4881-8CDB-FEA5B51A7B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8919" y="4018093"/>
            <a:ext cx="4292409" cy="2414426"/>
          </a:xfrm>
          <a:prstGeom prst="rect">
            <a:avLst/>
          </a:prstGeom>
        </p:spPr>
      </p:pic>
      <p:pic>
        <p:nvPicPr>
          <p:cNvPr id="5" name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DEF11252-A2CC-462E-8A1E-83DF422052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05472" y="3938359"/>
            <a:ext cx="3861308" cy="257389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967ECE-A956-42E7-AF06-B94CB9C3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On-policy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D36A28B-8945-488E-89F7-2908558125D0}"/>
                  </a:ext>
                </a:extLst>
              </p:cNvPr>
              <p:cNvSpPr/>
              <p:nvPr/>
            </p:nvSpPr>
            <p:spPr>
              <a:xfrm>
                <a:off x="831312" y="3575189"/>
                <a:ext cx="5514202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36A28B-8945-488E-89F7-290855812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2" y="3575189"/>
                <a:ext cx="5514202" cy="9142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D1A9581-8644-4830-962C-00AE5D3A7572}"/>
              </a:ext>
            </a:extLst>
          </p:cNvPr>
          <p:cNvCxnSpPr>
            <a:cxnSpLocks/>
          </p:cNvCxnSpPr>
          <p:nvPr/>
        </p:nvCxnSpPr>
        <p:spPr>
          <a:xfrm>
            <a:off x="1965270" y="4294140"/>
            <a:ext cx="110607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C3AE9DB-B2B6-4DD1-BCF1-BC3E5FF06F3F}"/>
              </a:ext>
            </a:extLst>
          </p:cNvPr>
          <p:cNvCxnSpPr>
            <a:cxnSpLocks/>
          </p:cNvCxnSpPr>
          <p:nvPr/>
        </p:nvCxnSpPr>
        <p:spPr>
          <a:xfrm>
            <a:off x="3148399" y="4489413"/>
            <a:ext cx="110607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9048FA7-3517-4425-B804-B9222B74F07F}"/>
              </a:ext>
            </a:extLst>
          </p:cNvPr>
          <p:cNvCxnSpPr/>
          <p:nvPr/>
        </p:nvCxnSpPr>
        <p:spPr>
          <a:xfrm>
            <a:off x="-389642" y="5641870"/>
            <a:ext cx="129712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3099D5-1407-4E70-825F-1CECD0CF4811}"/>
              </a:ext>
            </a:extLst>
          </p:cNvPr>
          <p:cNvSpPr txBox="1"/>
          <p:nvPr/>
        </p:nvSpPr>
        <p:spPr>
          <a:xfrm>
            <a:off x="1150034" y="5727862"/>
            <a:ext cx="3104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Importance Sampling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C9183E0-1878-45C9-AF88-DE1F82DA2422}"/>
                  </a:ext>
                </a:extLst>
              </p:cNvPr>
              <p:cNvSpPr txBox="1"/>
              <p:nvPr/>
            </p:nvSpPr>
            <p:spPr>
              <a:xfrm>
                <a:off x="4585245" y="6030057"/>
                <a:ext cx="153875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C9183E0-1878-45C9-AF88-DE1F82DA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933" y="6030057"/>
                <a:ext cx="1522725" cy="397866"/>
              </a:xfrm>
              <a:prstGeom prst="rect">
                <a:avLst/>
              </a:prstGeom>
              <a:blipFill>
                <a:blip r:embed="rId7"/>
                <a:stretch>
                  <a:fillRect l="-4000" r="-7200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DFECC24-4730-422A-8D92-CA66F993F7E0}"/>
                  </a:ext>
                </a:extLst>
              </p:cNvPr>
              <p:cNvSpPr txBox="1"/>
              <p:nvPr/>
            </p:nvSpPr>
            <p:spPr>
              <a:xfrm>
                <a:off x="6095999" y="5815417"/>
                <a:ext cx="250594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FECC24-4730-422A-8D92-CA66F993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815417"/>
                <a:ext cx="2505942" cy="77899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F388670-8587-412F-A84A-65DA2C7D2281}"/>
                  </a:ext>
                </a:extLst>
              </p:cNvPr>
              <p:cNvSpPr txBox="1"/>
              <p:nvPr/>
            </p:nvSpPr>
            <p:spPr>
              <a:xfrm>
                <a:off x="2002412" y="4512975"/>
                <a:ext cx="9275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Sample the data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F388670-8587-412F-A84A-65DA2C7D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4512974"/>
                <a:ext cx="6956980" cy="461665"/>
              </a:xfrm>
              <a:prstGeom prst="rect">
                <a:avLst/>
              </a:prstGeom>
              <a:blipFill>
                <a:blip r:embed="rId9"/>
                <a:stretch>
                  <a:fillRect l="-11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D0F7368-BB4C-4153-8DC6-F6140602A4F3}"/>
                  </a:ext>
                </a:extLst>
              </p:cNvPr>
              <p:cNvSpPr txBox="1"/>
              <p:nvPr/>
            </p:nvSpPr>
            <p:spPr>
              <a:xfrm>
                <a:off x="2002412" y="4902396"/>
                <a:ext cx="9275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the data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many times.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D0F7368-BB4C-4153-8DC6-F6140602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4902395"/>
                <a:ext cx="6956980" cy="461665"/>
              </a:xfrm>
              <a:prstGeom prst="rect">
                <a:avLst/>
              </a:prstGeom>
              <a:blipFill>
                <a:blip r:embed="rId10"/>
                <a:stretch>
                  <a:fillRect l="-11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/>
              <p:nvPr/>
            </p:nvSpPr>
            <p:spPr>
              <a:xfrm>
                <a:off x="877540" y="3122271"/>
                <a:ext cx="4480073" cy="506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CF90D0F-DC99-4E0C-9D95-E12016144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40" y="3122271"/>
                <a:ext cx="4480073" cy="506998"/>
              </a:xfrm>
              <a:prstGeom prst="rect">
                <a:avLst/>
              </a:prstGeom>
              <a:blipFill rotWithShape="1">
                <a:blip r:embed="rId11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17F2328-95B0-4AAB-A0C7-7A683B716015}"/>
              </a:ext>
            </a:extLst>
          </p:cNvPr>
          <p:cNvCxnSpPr/>
          <p:nvPr/>
        </p:nvCxnSpPr>
        <p:spPr>
          <a:xfrm>
            <a:off x="1736381" y="3582135"/>
            <a:ext cx="110607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/>
              <p:nvPr/>
            </p:nvSpPr>
            <p:spPr>
              <a:xfrm>
                <a:off x="714025" y="1459333"/>
                <a:ext cx="92759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collect data. When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updated, we have to sample training data again.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A56606-640C-4785-8FA5-0A6239BD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25" y="1459333"/>
                <a:ext cx="9275973" cy="830997"/>
              </a:xfrm>
              <a:prstGeom prst="rect">
                <a:avLst/>
              </a:prstGeom>
              <a:blipFill rotWithShape="1">
                <a:blip r:embed="rId12"/>
                <a:stretch>
                  <a:fillRect l="-854" t="-5109"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/>
              <p:nvPr/>
            </p:nvSpPr>
            <p:spPr>
              <a:xfrm>
                <a:off x="714025" y="2194320"/>
                <a:ext cx="9275973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Goal: Using the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 is fixed, so we can re-use the sample data.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7A43DC-140A-44E4-BDD9-047C7878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25" y="2194320"/>
                <a:ext cx="9275973" cy="835485"/>
              </a:xfrm>
              <a:prstGeom prst="rect">
                <a:avLst/>
              </a:prstGeom>
              <a:blipFill rotWithShape="0">
                <a:blip r:embed="rId13"/>
                <a:stretch>
                  <a:fillRect l="-854" t="-5109"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6047921" y="369869"/>
            <a:ext cx="4663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Reason: Reduce the cost to interact with the environment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56" y="2687536"/>
            <a:ext cx="39528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00FA68-FBFE-4842-958D-BCBBA4DF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6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3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10C24-45CE-43BE-A116-D1F56802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of Importance Sampling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4A2D7A-811E-40B2-91CB-CBBE1FDB66FA}"/>
                  </a:ext>
                </a:extLst>
              </p:cNvPr>
              <p:cNvSpPr txBox="1"/>
              <p:nvPr/>
            </p:nvSpPr>
            <p:spPr>
              <a:xfrm>
                <a:off x="2236787" y="1786087"/>
                <a:ext cx="4029180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4A2D7A-811E-40B2-91CB-CBBE1FDB6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" y="1786087"/>
                <a:ext cx="4029180" cy="77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9EBFA3-EE4B-4399-B3DB-A9AEAB249C72}"/>
                  </a:ext>
                </a:extLst>
              </p:cNvPr>
              <p:cNvSpPr txBox="1"/>
              <p:nvPr/>
            </p:nvSpPr>
            <p:spPr>
              <a:xfrm>
                <a:off x="768735" y="2781342"/>
                <a:ext cx="7816309" cy="778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9EBFA3-EE4B-4399-B3DB-A9AEAB249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35" y="2781342"/>
                <a:ext cx="7816309" cy="778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FD5DF41-28B2-4261-B300-F942E78A779A}"/>
                  </a:ext>
                </a:extLst>
              </p:cNvPr>
              <p:cNvSpPr/>
              <p:nvPr/>
            </p:nvSpPr>
            <p:spPr>
              <a:xfrm>
                <a:off x="4401859" y="3016361"/>
                <a:ext cx="327259" cy="365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7FD5DF41-28B2-4261-B300-F942E78A7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59" y="3016361"/>
                <a:ext cx="327259" cy="3657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22AD7E8E-B822-4416-A1BE-4E7EBB3B42CA}"/>
              </a:ext>
            </a:extLst>
          </p:cNvPr>
          <p:cNvGrpSpPr/>
          <p:nvPr/>
        </p:nvGrpSpPr>
        <p:grpSpPr>
          <a:xfrm>
            <a:off x="7390719" y="1618147"/>
            <a:ext cx="2806516" cy="1057798"/>
            <a:chOff x="5962100" y="2080038"/>
            <a:chExt cx="2806516" cy="105779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0DCF5B5-6C02-4732-88C0-A318040E4741}"/>
                </a:ext>
              </a:extLst>
            </p:cNvPr>
            <p:cNvSpPr/>
            <p:nvPr/>
          </p:nvSpPr>
          <p:spPr>
            <a:xfrm>
              <a:off x="5962100" y="2080038"/>
              <a:ext cx="2806516" cy="105779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8ED41DFF-FE55-4237-8EDF-C219D4A61DD4}"/>
                    </a:ext>
                  </a:extLst>
                </p:cNvPr>
                <p:cNvSpPr txBox="1"/>
                <p:nvPr/>
              </p:nvSpPr>
              <p:spPr>
                <a:xfrm>
                  <a:off x="6145004" y="2214284"/>
                  <a:ext cx="10831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𝑉𝐴𝑅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8ED41DFF-FE55-4237-8EDF-C219D4A6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004" y="2214284"/>
                  <a:ext cx="108318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18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84EA36F2-75F3-4010-B559-EB96583C63C1}"/>
                    </a:ext>
                  </a:extLst>
                </p:cNvPr>
                <p:cNvSpPr txBox="1"/>
                <p:nvPr/>
              </p:nvSpPr>
              <p:spPr>
                <a:xfrm>
                  <a:off x="6145004" y="2692041"/>
                  <a:ext cx="25498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84EA36F2-75F3-4010-B559-EB96583C6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004" y="2692041"/>
                  <a:ext cx="254986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16" r="-477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AB36E8D-23E6-4E70-8BC1-F0A6708915F4}"/>
                  </a:ext>
                </a:extLst>
              </p:cNvPr>
              <p:cNvSpPr txBox="1"/>
              <p:nvPr/>
            </p:nvSpPr>
            <p:spPr>
              <a:xfrm>
                <a:off x="604434" y="3854406"/>
                <a:ext cx="4896956" cy="8951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B36E8D-23E6-4E70-8BC1-F0A6708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34" y="3854406"/>
                <a:ext cx="4896956" cy="8951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4EFE72D-FD9B-4FFD-A789-052619D140D6}"/>
                  </a:ext>
                </a:extLst>
              </p:cNvPr>
              <p:cNvSpPr txBox="1"/>
              <p:nvPr/>
            </p:nvSpPr>
            <p:spPr>
              <a:xfrm>
                <a:off x="5889163" y="3589344"/>
                <a:ext cx="245163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EFE72D-FD9B-4FFD-A789-052619D14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63" y="3589344"/>
                <a:ext cx="2451632" cy="7789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2FDE0D5-9399-4F03-BDDC-28F78615689B}"/>
                  </a:ext>
                </a:extLst>
              </p:cNvPr>
              <p:cNvSpPr txBox="1"/>
              <p:nvPr/>
            </p:nvSpPr>
            <p:spPr>
              <a:xfrm>
                <a:off x="5875200" y="4451121"/>
                <a:ext cx="6108595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FDE0D5-9399-4F03-BDDC-28F78615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200" y="4451121"/>
                <a:ext cx="6108595" cy="96680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50F2029-E704-46E5-BBB3-567D097D13BE}"/>
                  </a:ext>
                </a:extLst>
              </p:cNvPr>
              <p:cNvSpPr txBox="1"/>
              <p:nvPr/>
            </p:nvSpPr>
            <p:spPr>
              <a:xfrm>
                <a:off x="5833987" y="5625391"/>
                <a:ext cx="4947188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0F2029-E704-46E5-BBB3-567D097D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987" y="5625391"/>
                <a:ext cx="4947188" cy="8218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4821FB09-A6D8-4A8B-A85F-AFA798BB2336}"/>
              </a:ext>
            </a:extLst>
          </p:cNvPr>
          <p:cNvSpPr/>
          <p:nvPr/>
        </p:nvSpPr>
        <p:spPr>
          <a:xfrm>
            <a:off x="7752227" y="5625391"/>
            <a:ext cx="668233" cy="8218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肘形接點 5"/>
          <p:cNvCxnSpPr/>
          <p:nvPr/>
        </p:nvCxnSpPr>
        <p:spPr>
          <a:xfrm rot="16200000" flipH="1">
            <a:off x="3665796" y="4794204"/>
            <a:ext cx="2934613" cy="6204"/>
          </a:xfrm>
          <a:prstGeom prst="bent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821FB09-A6D8-4A8B-A85F-AFA798BB2336}"/>
              </a:ext>
            </a:extLst>
          </p:cNvPr>
          <p:cNvSpPr/>
          <p:nvPr/>
        </p:nvSpPr>
        <p:spPr>
          <a:xfrm>
            <a:off x="8848555" y="5625391"/>
            <a:ext cx="1932620" cy="82189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821FB09-A6D8-4A8B-A85F-AFA798BB2336}"/>
              </a:ext>
            </a:extLst>
          </p:cNvPr>
          <p:cNvSpPr/>
          <p:nvPr/>
        </p:nvSpPr>
        <p:spPr>
          <a:xfrm>
            <a:off x="3197380" y="4137556"/>
            <a:ext cx="1932620" cy="7969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0A2692-4CA7-42EC-AD54-F2AF86BD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46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6" grpId="0" animBg="1"/>
      <p:bldP spid="18" grpId="0" animBg="1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E7A7CA-3A83-4463-A76E-D7405949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of Importance Sampling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CFB1CA9-2F7B-4ED8-9D05-7390336E2CB9}"/>
                  </a:ext>
                </a:extLst>
              </p:cNvPr>
              <p:cNvSpPr txBox="1"/>
              <p:nvPr/>
            </p:nvSpPr>
            <p:spPr>
              <a:xfrm>
                <a:off x="4081410" y="1825625"/>
                <a:ext cx="4029180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CFB1CA9-2F7B-4ED8-9D05-7390336E2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10" y="1825625"/>
                <a:ext cx="4029180" cy="77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9AF2805-30CA-44C4-A5EA-205E86D8591C}"/>
              </a:ext>
            </a:extLst>
          </p:cNvPr>
          <p:cNvCxnSpPr/>
          <p:nvPr/>
        </p:nvCxnSpPr>
        <p:spPr>
          <a:xfrm>
            <a:off x="3246922" y="5193465"/>
            <a:ext cx="53901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90C01152-67F5-4F6F-8507-386941AD1F18}"/>
              </a:ext>
            </a:extLst>
          </p:cNvPr>
          <p:cNvSpPr/>
          <p:nvPr/>
        </p:nvSpPr>
        <p:spPr>
          <a:xfrm>
            <a:off x="3419188" y="3345414"/>
            <a:ext cx="5208256" cy="3147461"/>
          </a:xfrm>
          <a:custGeom>
            <a:avLst/>
            <a:gdLst>
              <a:gd name="connsiteX0" fmla="*/ 20239 w 5208256"/>
              <a:gd name="connsiteY0" fmla="*/ 3466600 h 3616101"/>
              <a:gd name="connsiteX1" fmla="*/ 77991 w 5208256"/>
              <a:gd name="connsiteY1" fmla="*/ 3466600 h 3616101"/>
              <a:gd name="connsiteX2" fmla="*/ 1184896 w 5208256"/>
              <a:gd name="connsiteY2" fmla="*/ 3514726 h 3616101"/>
              <a:gd name="connsiteX3" fmla="*/ 2070420 w 5208256"/>
              <a:gd name="connsiteY3" fmla="*/ 3505101 h 3616101"/>
              <a:gd name="connsiteX4" fmla="*/ 2561309 w 5208256"/>
              <a:gd name="connsiteY4" fmla="*/ 2070937 h 3616101"/>
              <a:gd name="connsiteX5" fmla="*/ 2936694 w 5208256"/>
              <a:gd name="connsiteY5" fmla="*/ 309514 h 3616101"/>
              <a:gd name="connsiteX6" fmla="*/ 5208256 w 5208256"/>
              <a:gd name="connsiteY6" fmla="*/ 11130 h 3616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256" h="3616101">
                <a:moveTo>
                  <a:pt x="20239" y="3466600"/>
                </a:moveTo>
                <a:cubicBezTo>
                  <a:pt x="-47940" y="3462589"/>
                  <a:pt x="77991" y="3466600"/>
                  <a:pt x="77991" y="3466600"/>
                </a:cubicBezTo>
                <a:lnTo>
                  <a:pt x="1184896" y="3514726"/>
                </a:lnTo>
                <a:cubicBezTo>
                  <a:pt x="1516967" y="3521143"/>
                  <a:pt x="1841018" y="3745732"/>
                  <a:pt x="2070420" y="3505101"/>
                </a:cubicBezTo>
                <a:cubicBezTo>
                  <a:pt x="2299822" y="3264470"/>
                  <a:pt x="2416930" y="2603535"/>
                  <a:pt x="2561309" y="2070937"/>
                </a:cubicBezTo>
                <a:cubicBezTo>
                  <a:pt x="2705688" y="1538339"/>
                  <a:pt x="2495536" y="652815"/>
                  <a:pt x="2936694" y="309514"/>
                </a:cubicBezTo>
                <a:cubicBezTo>
                  <a:pt x="3377852" y="-33787"/>
                  <a:pt x="4293054" y="-11329"/>
                  <a:pt x="5208256" y="11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6D8F4BB-F5A9-4773-95AB-1E7A6ED19C3C}"/>
                  </a:ext>
                </a:extLst>
              </p:cNvPr>
              <p:cNvSpPr/>
              <p:nvPr/>
            </p:nvSpPr>
            <p:spPr>
              <a:xfrm>
                <a:off x="8353771" y="2869883"/>
                <a:ext cx="860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6D8F4BB-F5A9-4773-95AB-1E7A6ED19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70" y="2869882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C3B19FD-62C8-4291-8DBC-43147EAE3426}"/>
              </a:ext>
            </a:extLst>
          </p:cNvPr>
          <p:cNvSpPr/>
          <p:nvPr/>
        </p:nvSpPr>
        <p:spPr>
          <a:xfrm>
            <a:off x="3112169" y="3597704"/>
            <a:ext cx="5967663" cy="1568031"/>
          </a:xfrm>
          <a:custGeom>
            <a:avLst/>
            <a:gdLst>
              <a:gd name="connsiteX0" fmla="*/ 0 w 5967663"/>
              <a:gd name="connsiteY0" fmla="*/ 1403256 h 1568031"/>
              <a:gd name="connsiteX1" fmla="*/ 1212783 w 5967663"/>
              <a:gd name="connsiteY1" fmla="*/ 171223 h 1568031"/>
              <a:gd name="connsiteX2" fmla="*/ 1722922 w 5967663"/>
              <a:gd name="connsiteY2" fmla="*/ 113471 h 1568031"/>
              <a:gd name="connsiteX3" fmla="*/ 2415941 w 5967663"/>
              <a:gd name="connsiteY3" fmla="*/ 1143374 h 1568031"/>
              <a:gd name="connsiteX4" fmla="*/ 3426594 w 5967663"/>
              <a:gd name="connsiteY4" fmla="*/ 1547635 h 1568031"/>
              <a:gd name="connsiteX5" fmla="*/ 4360244 w 5967663"/>
              <a:gd name="connsiteY5" fmla="*/ 1509134 h 1568031"/>
              <a:gd name="connsiteX6" fmla="*/ 4947386 w 5967663"/>
              <a:gd name="connsiteY6" fmla="*/ 1518759 h 1568031"/>
              <a:gd name="connsiteX7" fmla="*/ 5399773 w 5967663"/>
              <a:gd name="connsiteY7" fmla="*/ 1518759 h 1568031"/>
              <a:gd name="connsiteX8" fmla="*/ 5650030 w 5967663"/>
              <a:gd name="connsiteY8" fmla="*/ 1518759 h 1568031"/>
              <a:gd name="connsiteX9" fmla="*/ 5967663 w 5967663"/>
              <a:gd name="connsiteY9" fmla="*/ 1547635 h 156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7663" h="1568031">
                <a:moveTo>
                  <a:pt x="0" y="1403256"/>
                </a:moveTo>
                <a:cubicBezTo>
                  <a:pt x="462814" y="894721"/>
                  <a:pt x="925629" y="386187"/>
                  <a:pt x="1212783" y="171223"/>
                </a:cubicBezTo>
                <a:cubicBezTo>
                  <a:pt x="1499937" y="-43741"/>
                  <a:pt x="1522396" y="-48554"/>
                  <a:pt x="1722922" y="113471"/>
                </a:cubicBezTo>
                <a:cubicBezTo>
                  <a:pt x="1923448" y="275496"/>
                  <a:pt x="2131996" y="904347"/>
                  <a:pt x="2415941" y="1143374"/>
                </a:cubicBezTo>
                <a:cubicBezTo>
                  <a:pt x="2699886" y="1382401"/>
                  <a:pt x="3102544" y="1486675"/>
                  <a:pt x="3426594" y="1547635"/>
                </a:cubicBezTo>
                <a:cubicBezTo>
                  <a:pt x="3750644" y="1608595"/>
                  <a:pt x="4106779" y="1513947"/>
                  <a:pt x="4360244" y="1509134"/>
                </a:cubicBezTo>
                <a:lnTo>
                  <a:pt x="4947386" y="1518759"/>
                </a:lnTo>
                <a:lnTo>
                  <a:pt x="5399773" y="1518759"/>
                </a:lnTo>
                <a:cubicBezTo>
                  <a:pt x="5516880" y="1518759"/>
                  <a:pt x="5555382" y="1513946"/>
                  <a:pt x="5650030" y="1518759"/>
                </a:cubicBezTo>
                <a:cubicBezTo>
                  <a:pt x="5744678" y="1523572"/>
                  <a:pt x="5856170" y="1535603"/>
                  <a:pt x="5967663" y="1547635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23CFFC2B-D23B-4731-AF72-DA8320579894}"/>
              </a:ext>
            </a:extLst>
          </p:cNvPr>
          <p:cNvSpPr/>
          <p:nvPr/>
        </p:nvSpPr>
        <p:spPr>
          <a:xfrm flipH="1">
            <a:off x="3112169" y="3548749"/>
            <a:ext cx="5967663" cy="1568031"/>
          </a:xfrm>
          <a:custGeom>
            <a:avLst/>
            <a:gdLst>
              <a:gd name="connsiteX0" fmla="*/ 0 w 5967663"/>
              <a:gd name="connsiteY0" fmla="*/ 1403256 h 1568031"/>
              <a:gd name="connsiteX1" fmla="*/ 1212783 w 5967663"/>
              <a:gd name="connsiteY1" fmla="*/ 171223 h 1568031"/>
              <a:gd name="connsiteX2" fmla="*/ 1722922 w 5967663"/>
              <a:gd name="connsiteY2" fmla="*/ 113471 h 1568031"/>
              <a:gd name="connsiteX3" fmla="*/ 2415941 w 5967663"/>
              <a:gd name="connsiteY3" fmla="*/ 1143374 h 1568031"/>
              <a:gd name="connsiteX4" fmla="*/ 3426594 w 5967663"/>
              <a:gd name="connsiteY4" fmla="*/ 1547635 h 1568031"/>
              <a:gd name="connsiteX5" fmla="*/ 4360244 w 5967663"/>
              <a:gd name="connsiteY5" fmla="*/ 1509134 h 1568031"/>
              <a:gd name="connsiteX6" fmla="*/ 4947386 w 5967663"/>
              <a:gd name="connsiteY6" fmla="*/ 1518759 h 1568031"/>
              <a:gd name="connsiteX7" fmla="*/ 5399773 w 5967663"/>
              <a:gd name="connsiteY7" fmla="*/ 1518759 h 1568031"/>
              <a:gd name="connsiteX8" fmla="*/ 5650030 w 5967663"/>
              <a:gd name="connsiteY8" fmla="*/ 1518759 h 1568031"/>
              <a:gd name="connsiteX9" fmla="*/ 5967663 w 5967663"/>
              <a:gd name="connsiteY9" fmla="*/ 1547635 h 156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7663" h="1568031">
                <a:moveTo>
                  <a:pt x="0" y="1403256"/>
                </a:moveTo>
                <a:cubicBezTo>
                  <a:pt x="462814" y="894721"/>
                  <a:pt x="925629" y="386187"/>
                  <a:pt x="1212783" y="171223"/>
                </a:cubicBezTo>
                <a:cubicBezTo>
                  <a:pt x="1499937" y="-43741"/>
                  <a:pt x="1522396" y="-48554"/>
                  <a:pt x="1722922" y="113471"/>
                </a:cubicBezTo>
                <a:cubicBezTo>
                  <a:pt x="1923448" y="275496"/>
                  <a:pt x="2131996" y="904347"/>
                  <a:pt x="2415941" y="1143374"/>
                </a:cubicBezTo>
                <a:cubicBezTo>
                  <a:pt x="2699886" y="1382401"/>
                  <a:pt x="3102544" y="1486675"/>
                  <a:pt x="3426594" y="1547635"/>
                </a:cubicBezTo>
                <a:cubicBezTo>
                  <a:pt x="3750644" y="1608595"/>
                  <a:pt x="4106779" y="1513947"/>
                  <a:pt x="4360244" y="1509134"/>
                </a:cubicBezTo>
                <a:lnTo>
                  <a:pt x="4947386" y="1518759"/>
                </a:lnTo>
                <a:lnTo>
                  <a:pt x="5399773" y="1518759"/>
                </a:lnTo>
                <a:cubicBezTo>
                  <a:pt x="5516880" y="1518759"/>
                  <a:pt x="5555382" y="1513946"/>
                  <a:pt x="5650030" y="1518759"/>
                </a:cubicBezTo>
                <a:cubicBezTo>
                  <a:pt x="5744678" y="1523572"/>
                  <a:pt x="5856170" y="1535603"/>
                  <a:pt x="5967663" y="1547635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7DD5DD-CA44-4B5A-B6C1-89E6C24D3804}"/>
                  </a:ext>
                </a:extLst>
              </p:cNvPr>
              <p:cNvSpPr/>
              <p:nvPr/>
            </p:nvSpPr>
            <p:spPr>
              <a:xfrm>
                <a:off x="3153221" y="3728800"/>
                <a:ext cx="860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7DD5DD-CA44-4B5A-B6C1-89E6C24D3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0" y="3728799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D00124C-AA9B-4CE0-9903-E420D25809C2}"/>
                  </a:ext>
                </a:extLst>
              </p:cNvPr>
              <p:cNvSpPr/>
              <p:nvPr/>
            </p:nvSpPr>
            <p:spPr>
              <a:xfrm>
                <a:off x="8353772" y="3738198"/>
                <a:ext cx="860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D00124C-AA9B-4CE0-9903-E420D258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71" y="3738197"/>
                <a:ext cx="86081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>
            <a:extLst>
              <a:ext uri="{FF2B5EF4-FFF2-40B4-BE49-F238E27FC236}">
                <a16:creationId xmlns:a16="http://schemas.microsoft.com/office/drawing/2014/main" id="{16D7943D-1BA9-423C-805D-FEE841EA39D6}"/>
              </a:ext>
            </a:extLst>
          </p:cNvPr>
          <p:cNvSpPr/>
          <p:nvPr/>
        </p:nvSpPr>
        <p:spPr>
          <a:xfrm>
            <a:off x="7031439" y="5035797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CE93BB6-3FB5-4CA2-B269-BDA3B87C7EFB}"/>
              </a:ext>
            </a:extLst>
          </p:cNvPr>
          <p:cNvSpPr/>
          <p:nvPr/>
        </p:nvSpPr>
        <p:spPr>
          <a:xfrm>
            <a:off x="7424298" y="5011320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A95F7E2E-5849-49D5-B0D2-7EE5D0996C11}"/>
              </a:ext>
            </a:extLst>
          </p:cNvPr>
          <p:cNvSpPr/>
          <p:nvPr/>
        </p:nvSpPr>
        <p:spPr>
          <a:xfrm>
            <a:off x="7829442" y="5008505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41ACF13-E991-4056-AFF4-5458C2D7DDC1}"/>
              </a:ext>
            </a:extLst>
          </p:cNvPr>
          <p:cNvSpPr/>
          <p:nvPr/>
        </p:nvSpPr>
        <p:spPr>
          <a:xfrm>
            <a:off x="6694566" y="5049663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E554A295-EA84-4E74-9EEC-EA619C574BCA}"/>
              </a:ext>
            </a:extLst>
          </p:cNvPr>
          <p:cNvSpPr/>
          <p:nvPr/>
        </p:nvSpPr>
        <p:spPr>
          <a:xfrm>
            <a:off x="8185573" y="5008505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957514E-4782-4C20-AFFD-2B6F88CD5F93}"/>
              </a:ext>
            </a:extLst>
          </p:cNvPr>
          <p:cNvSpPr/>
          <p:nvPr/>
        </p:nvSpPr>
        <p:spPr>
          <a:xfrm>
            <a:off x="8555260" y="5035796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5FAAB4E-29E4-48F3-92BB-141E523C654D}"/>
              </a:ext>
            </a:extLst>
          </p:cNvPr>
          <p:cNvSpPr/>
          <p:nvPr/>
        </p:nvSpPr>
        <p:spPr>
          <a:xfrm>
            <a:off x="4363873" y="5053323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A8D4132-A5C8-41B5-83D8-5CAE1854BD34}"/>
              </a:ext>
            </a:extLst>
          </p:cNvPr>
          <p:cNvSpPr txBox="1"/>
          <p:nvPr/>
        </p:nvSpPr>
        <p:spPr>
          <a:xfrm>
            <a:off x="2796726" y="5314382"/>
            <a:ext cx="256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large weight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E44448-B9ED-466B-8D5F-D27106F7DF80}"/>
                  </a:ext>
                </a:extLst>
              </p:cNvPr>
              <p:cNvSpPr/>
              <p:nvPr/>
            </p:nvSpPr>
            <p:spPr>
              <a:xfrm>
                <a:off x="2448846" y="2876938"/>
                <a:ext cx="303012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E44448-B9ED-466B-8D5F-D27106F7D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45" y="2876937"/>
                <a:ext cx="3030125" cy="490199"/>
              </a:xfrm>
              <a:prstGeom prst="rect">
                <a:avLst/>
              </a:prstGeom>
              <a:blipFill>
                <a:blip r:embed="rId6"/>
                <a:stretch>
                  <a:fillRect l="-604" t="-8750" r="-2213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D4AE284-0B56-4F51-83FA-1C043EE41F29}"/>
                  </a:ext>
                </a:extLst>
              </p:cNvPr>
              <p:cNvSpPr/>
              <p:nvPr/>
            </p:nvSpPr>
            <p:spPr>
              <a:xfrm>
                <a:off x="6491009" y="5642834"/>
                <a:ext cx="308841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positive?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D4AE284-0B56-4F51-83FA-1C043EE41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09" y="5642833"/>
                <a:ext cx="3088410" cy="490199"/>
              </a:xfrm>
              <a:prstGeom prst="rect">
                <a:avLst/>
              </a:prstGeom>
              <a:blipFill>
                <a:blip r:embed="rId7"/>
                <a:stretch>
                  <a:fillRect l="-593" t="-8750" r="-1976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979D7482-2D3C-4F8C-8333-4E772E866D83}"/>
              </a:ext>
            </a:extLst>
          </p:cNvPr>
          <p:cNvSpPr/>
          <p:nvPr/>
        </p:nvSpPr>
        <p:spPr>
          <a:xfrm>
            <a:off x="8230102" y="5987605"/>
            <a:ext cx="1247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CE1826E-5BB1-4539-912A-71D1CD9AC779}"/>
              </a:ext>
            </a:extLst>
          </p:cNvPr>
          <p:cNvCxnSpPr>
            <a:cxnSpLocks/>
          </p:cNvCxnSpPr>
          <p:nvPr/>
        </p:nvCxnSpPr>
        <p:spPr>
          <a:xfrm flipH="1" flipV="1">
            <a:off x="8321640" y="5902785"/>
            <a:ext cx="1225649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785149-A05F-41F0-A639-48AA7585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17003" y="1"/>
            <a:ext cx="5474997" cy="2353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4C6E4C9-79E5-468A-B7E6-F71C0F94DE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On-policy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4C6E4C9-79E5-468A-B7E6-F71C0F94D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95DA860-5167-4317-9541-7DB4DAD6A7DA}"/>
                  </a:ext>
                </a:extLst>
              </p:cNvPr>
              <p:cNvSpPr txBox="1"/>
              <p:nvPr/>
            </p:nvSpPr>
            <p:spPr>
              <a:xfrm>
                <a:off x="1436333" y="2219098"/>
                <a:ext cx="5887496" cy="52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95DA860-5167-4317-9541-7DB4DAD6A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33" y="2219098"/>
                <a:ext cx="5887496" cy="524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4CC09-A339-4113-B4A0-365F52668CDE}"/>
                  </a:ext>
                </a:extLst>
              </p:cNvPr>
              <p:cNvSpPr txBox="1"/>
              <p:nvPr/>
            </p:nvSpPr>
            <p:spPr>
              <a:xfrm>
                <a:off x="1436333" y="3318934"/>
                <a:ext cx="5887496" cy="87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FF4CC09-A339-4113-B4A0-365F5266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33" y="3318934"/>
                <a:ext cx="5887496" cy="873252"/>
              </a:xfrm>
              <a:prstGeom prst="rect">
                <a:avLst/>
              </a:prstGeom>
              <a:blipFill rotWithShape="0">
                <a:blip r:embed="rId5"/>
                <a:stretch>
                  <a:fillRect r="-11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E57CDBDF-1718-4E9D-A90D-9AF5E3E13387}"/>
              </a:ext>
            </a:extLst>
          </p:cNvPr>
          <p:cNvGrpSpPr/>
          <p:nvPr/>
        </p:nvGrpSpPr>
        <p:grpSpPr>
          <a:xfrm>
            <a:off x="6875639" y="5181053"/>
            <a:ext cx="3189669" cy="493524"/>
            <a:chOff x="5577217" y="3866385"/>
            <a:chExt cx="3189669" cy="4935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3242DC-1829-4554-929E-2092C13C0455}"/>
                </a:ext>
              </a:extLst>
            </p:cNvPr>
            <p:cNvSpPr/>
            <p:nvPr/>
          </p:nvSpPr>
          <p:spPr>
            <a:xfrm>
              <a:off x="5614078" y="3866385"/>
              <a:ext cx="3152807" cy="4935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05CC252-705F-45C2-852F-C53DB2A6F549}"/>
                </a:ext>
              </a:extLst>
            </p:cNvPr>
            <p:cNvGrpSpPr/>
            <p:nvPr/>
          </p:nvGrpSpPr>
          <p:grpSpPr>
            <a:xfrm>
              <a:off x="5577217" y="3898244"/>
              <a:ext cx="3189669" cy="461665"/>
              <a:chOff x="5505608" y="3887411"/>
              <a:chExt cx="3189669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D73003B-9624-4235-9327-E47E926F2E2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D73003B-9624-4235-9327-E47E926F2E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079" b="-344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CA1788C-3053-41FC-A064-4C65C854046D}"/>
                      </a:ext>
                    </a:extLst>
                  </p:cNvPr>
                  <p:cNvSpPr/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CA1788C-3053-41FC-A064-4C65C85404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63ABAA4-033E-402C-B08B-A7863A1A7466}"/>
              </a:ext>
            </a:extLst>
          </p:cNvPr>
          <p:cNvCxnSpPr>
            <a:cxnSpLocks/>
          </p:cNvCxnSpPr>
          <p:nvPr/>
        </p:nvCxnSpPr>
        <p:spPr>
          <a:xfrm flipH="1">
            <a:off x="4647754" y="3763143"/>
            <a:ext cx="13011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F9D825C-D470-4855-A301-E1614ABB825C}"/>
              </a:ext>
            </a:extLst>
          </p:cNvPr>
          <p:cNvSpPr/>
          <p:nvPr/>
        </p:nvSpPr>
        <p:spPr>
          <a:xfrm>
            <a:off x="4907442" y="3525625"/>
            <a:ext cx="150828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02276BF-CAC3-4253-9F3E-68FBCCBCA55A}"/>
                  </a:ext>
                </a:extLst>
              </p:cNvPr>
              <p:cNvSpPr/>
              <p:nvPr/>
            </p:nvSpPr>
            <p:spPr>
              <a:xfrm>
                <a:off x="4647755" y="2890812"/>
                <a:ext cx="1608325" cy="5120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02276BF-CAC3-4253-9F3E-68FBCCBCA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55" y="2890812"/>
                <a:ext cx="1608325" cy="5120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1F140D-95DA-4415-B823-7028E45E8558}"/>
              </a:ext>
            </a:extLst>
          </p:cNvPr>
          <p:cNvSpPr txBox="1"/>
          <p:nvPr/>
        </p:nvSpPr>
        <p:spPr>
          <a:xfrm>
            <a:off x="6717003" y="2901784"/>
            <a:ext cx="44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term is from sampled data.</a:t>
            </a:r>
            <a:endParaRPr lang="zh-TW" altLang="en-US" sz="240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205B9DE-A40B-4DF8-B355-5F891D576268}"/>
              </a:ext>
            </a:extLst>
          </p:cNvPr>
          <p:cNvGrpSpPr/>
          <p:nvPr/>
        </p:nvGrpSpPr>
        <p:grpSpPr>
          <a:xfrm>
            <a:off x="907529" y="5574787"/>
            <a:ext cx="5809474" cy="821892"/>
            <a:chOff x="3279059" y="3018054"/>
            <a:chExt cx="5809474" cy="821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AF4196-5303-4F3D-9D5F-171222AF31EE}"/>
                    </a:ext>
                  </a:extLst>
                </p:cNvPr>
                <p:cNvSpPr txBox="1"/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AF4196-5303-4F3D-9D5F-171222AF3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1FDF0F0-E77C-46AA-8DE5-79DBFC0A9387}"/>
                    </a:ext>
                  </a:extLst>
                </p:cNvPr>
                <p:cNvSpPr txBox="1"/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1FDF0F0-E77C-46AA-8DE5-79DBFC0A9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FFDEE54-66E5-446B-8305-669AEA377CBD}"/>
                  </a:ext>
                </a:extLst>
              </p:cNvPr>
              <p:cNvSpPr txBox="1"/>
              <p:nvPr/>
            </p:nvSpPr>
            <p:spPr>
              <a:xfrm>
                <a:off x="1436333" y="4339422"/>
                <a:ext cx="5887496" cy="87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FDEE54-66E5-446B-8305-669AEA377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33" y="4339422"/>
                <a:ext cx="5887496" cy="873252"/>
              </a:xfrm>
              <a:prstGeom prst="rect">
                <a:avLst/>
              </a:prstGeom>
              <a:blipFill rotWithShape="0">
                <a:blip r:embed="rId11"/>
                <a:stretch>
                  <a:fillRect r="-29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FEECD40-FFEA-4FF2-ACF2-3A80BCC1DB05}"/>
              </a:ext>
            </a:extLst>
          </p:cNvPr>
          <p:cNvCxnSpPr>
            <a:cxnSpLocks/>
          </p:cNvCxnSpPr>
          <p:nvPr/>
        </p:nvCxnSpPr>
        <p:spPr>
          <a:xfrm flipH="1" flipV="1">
            <a:off x="4747185" y="4429705"/>
            <a:ext cx="801279" cy="7829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717656-1774-48E2-975C-0189D90B0D96}"/>
              </a:ext>
            </a:extLst>
          </p:cNvPr>
          <p:cNvSpPr txBox="1"/>
          <p:nvPr/>
        </p:nvSpPr>
        <p:spPr>
          <a:xfrm>
            <a:off x="604434" y="1665112"/>
            <a:ext cx="4552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Gradient for update</a:t>
            </a:r>
            <a:endParaRPr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39EDC4A-1648-4377-96FF-76200AE6CF60}"/>
              </a:ext>
            </a:extLst>
          </p:cNvPr>
          <p:cNvSpPr txBox="1"/>
          <p:nvPr/>
        </p:nvSpPr>
        <p:spPr>
          <a:xfrm>
            <a:off x="10001145" y="429512"/>
            <a:ext cx="229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See slide 23~24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912500" y="1143696"/>
                <a:ext cx="5378685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500" y="1143696"/>
                <a:ext cx="5378685" cy="11684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6737405" y="181544"/>
            <a:ext cx="3177835" cy="988540"/>
            <a:chOff x="676729" y="4553808"/>
            <a:chExt cx="3177835" cy="98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676729" y="4744592"/>
                  <a:ext cx="936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29" y="4744592"/>
                  <a:ext cx="93617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TW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199BC437-F034-4093-80B9-247A57ED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52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6" grpId="0" animBg="1"/>
      <p:bldP spid="17" grpId="0"/>
      <p:bldP spid="2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F12BB-26ED-4E68-8993-BE1BC44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 / TRPO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1DEE92-6D25-422E-8DD3-B47C13CA7E90}"/>
                  </a:ext>
                </a:extLst>
              </p:cNvPr>
              <p:cNvSpPr txBox="1"/>
              <p:nvPr/>
            </p:nvSpPr>
            <p:spPr>
              <a:xfrm>
                <a:off x="1218079" y="2566514"/>
                <a:ext cx="7672870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1DEE92-6D25-422E-8DD3-B47C13CA7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79" y="2566514"/>
                <a:ext cx="7672870" cy="8218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2168E15-F014-4653-AAB6-4915775B1132}"/>
              </a:ext>
            </a:extLst>
          </p:cNvPr>
          <p:cNvCxnSpPr/>
          <p:nvPr/>
        </p:nvCxnSpPr>
        <p:spPr>
          <a:xfrm>
            <a:off x="-389642" y="4303959"/>
            <a:ext cx="129712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2E2C631-3D61-4B13-A20D-61BA4A3B22E9}"/>
                  </a:ext>
                </a:extLst>
              </p:cNvPr>
              <p:cNvSpPr txBox="1"/>
              <p:nvPr/>
            </p:nvSpPr>
            <p:spPr>
              <a:xfrm>
                <a:off x="1218079" y="5419922"/>
                <a:ext cx="6054158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𝑇𝑅𝑃𝑂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2E2C631-3D61-4B13-A20D-61BA4A3B2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79" y="5419922"/>
                <a:ext cx="6054158" cy="8218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8EBDF2-F684-41B7-8975-48FFF5734D45}"/>
                  </a:ext>
                </a:extLst>
              </p:cNvPr>
              <p:cNvSpPr txBox="1"/>
              <p:nvPr/>
            </p:nvSpPr>
            <p:spPr>
              <a:xfrm>
                <a:off x="7760954" y="6179229"/>
                <a:ext cx="18810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58EBDF2-F684-41B7-8975-48FFF5734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954" y="6179229"/>
                <a:ext cx="188102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13" r="-2265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761060-8D19-4AFA-9E17-F58751A31EBC}"/>
              </a:ext>
            </a:extLst>
          </p:cNvPr>
          <p:cNvSpPr txBox="1"/>
          <p:nvPr/>
        </p:nvSpPr>
        <p:spPr>
          <a:xfrm>
            <a:off x="308677" y="4541001"/>
            <a:ext cx="826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TRPO (Trust Region Policy Optimization)</a:t>
            </a:r>
            <a:endParaRPr lang="zh-TW" altLang="en-US" sz="2400" b="1" i="1" u="sng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9965AF-606B-48F4-8CD1-DB350B09EDE7}"/>
              </a:ext>
            </a:extLst>
          </p:cNvPr>
          <p:cNvSpPr/>
          <p:nvPr/>
        </p:nvSpPr>
        <p:spPr>
          <a:xfrm>
            <a:off x="323991" y="1878792"/>
            <a:ext cx="5375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Proximal Policy Optimization (PPO)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A32086-3E68-4B0F-B1E3-E88D19BA74FA}"/>
                  </a:ext>
                </a:extLst>
              </p:cNvPr>
              <p:cNvSpPr txBox="1"/>
              <p:nvPr/>
            </p:nvSpPr>
            <p:spPr>
              <a:xfrm>
                <a:off x="6836616" y="2155791"/>
                <a:ext cx="4236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cannot be too different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A32086-3E68-4B0F-B1E3-E88D19BA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616" y="2155791"/>
                <a:ext cx="4236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586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19241A-4609-49F8-8456-6C9B24D8A41C}"/>
                  </a:ext>
                </a:extLst>
              </p:cNvPr>
              <p:cNvSpPr txBox="1"/>
              <p:nvPr/>
            </p:nvSpPr>
            <p:spPr>
              <a:xfrm>
                <a:off x="6342579" y="3499393"/>
                <a:ext cx="569372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Behavior difference </a:t>
                </a:r>
                <a:r>
                  <a:rPr lang="en-US" altLang="zh-TW" sz="2400" dirty="0"/>
                  <a:t>not parameter difference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TW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0000FF"/>
                    </a:solidFill>
                  </a:rPr>
                  <a:t> 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19241A-4609-49F8-8456-6C9B24D8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79" y="3499393"/>
                <a:ext cx="5693720" cy="738664"/>
              </a:xfrm>
              <a:prstGeom prst="rect">
                <a:avLst/>
              </a:prstGeom>
              <a:blipFill rotWithShape="0">
                <a:blip r:embed="rId6"/>
                <a:stretch>
                  <a:fillRect l="-3212" t="-12397" r="-1499" b="-256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701263" y="4771833"/>
            <a:ext cx="3652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00FF"/>
                </a:solidFill>
              </a:rPr>
              <a:t>Prior to PPO</a:t>
            </a:r>
          </a:p>
          <a:p>
            <a:r>
              <a:rPr kumimoji="1" lang="en-US" altLang="zh-TW" sz="2400" dirty="0">
                <a:solidFill>
                  <a:srgbClr val="0000FF"/>
                </a:solidFill>
              </a:rPr>
              <a:t>More difficult to implement</a:t>
            </a:r>
            <a:endParaRPr kumimoji="1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91C98D-78CA-4895-8011-76A0EF4F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874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B98DA-948E-4577-9D4C-6B134206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 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FC95B4-BD04-491B-9C01-EF4230D07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4596" y="1428905"/>
                <a:ext cx="8774754" cy="5429096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Initial policy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</a:p>
              <a:p>
                <a:r>
                  <a:rPr lang="en-US" altLang="zh-TW" sz="2400" dirty="0"/>
                  <a:t>In each iteration</a:t>
                </a:r>
              </a:p>
              <a:p>
                <a:pPr lvl="1"/>
                <a:r>
                  <a:rPr lang="en-US" altLang="zh-TW" dirty="0"/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TW" dirty="0"/>
                  <a:t> to interact with the environment to collect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and compute advantage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TW" dirty="0"/>
                  <a:t>, increase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TW" dirty="0"/>
                  <a:t>, decrease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FC95B4-BD04-491B-9C01-EF4230D07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4596" y="1428905"/>
                <a:ext cx="8774754" cy="5429096"/>
              </a:xfrm>
              <a:blipFill rotWithShape="0">
                <a:blip r:embed="rId2"/>
                <a:stretch>
                  <a:fillRect l="-1042" t="-898" r="-18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B41DB8-3DE0-4E7F-B6BE-DCE6817B2E57}"/>
                  </a:ext>
                </a:extLst>
              </p:cNvPr>
              <p:cNvSpPr txBox="1"/>
              <p:nvPr/>
            </p:nvSpPr>
            <p:spPr>
              <a:xfrm>
                <a:off x="2010555" y="4109767"/>
                <a:ext cx="4876463" cy="555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AB41DB8-3DE0-4E7F-B6BE-DCE6817B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55" y="4109767"/>
                <a:ext cx="4876463" cy="555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3F0E864D-8513-4279-A597-DB763FC05CEE}"/>
              </a:ext>
            </a:extLst>
          </p:cNvPr>
          <p:cNvSpPr txBox="1"/>
          <p:nvPr/>
        </p:nvSpPr>
        <p:spPr>
          <a:xfrm>
            <a:off x="7216385" y="3910289"/>
            <a:ext cx="3021454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Update parameters several times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2E4031-0696-4B9D-9A17-7C6C85E722E8}"/>
              </a:ext>
            </a:extLst>
          </p:cNvPr>
          <p:cNvSpPr txBox="1"/>
          <p:nvPr/>
        </p:nvSpPr>
        <p:spPr>
          <a:xfrm>
            <a:off x="7216385" y="5125830"/>
            <a:ext cx="2714390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Adaptive KL Penalty</a:t>
            </a:r>
            <a:endParaRPr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D5A19C-F13C-4A78-A9D8-4E6AF4D0D283}"/>
              </a:ext>
            </a:extLst>
          </p:cNvPr>
          <p:cNvSpPr/>
          <p:nvPr/>
        </p:nvSpPr>
        <p:spPr>
          <a:xfrm>
            <a:off x="1589386" y="5052513"/>
            <a:ext cx="4812483" cy="110074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0BC34CD-7B1A-47F2-B824-581BBCBAD38E}"/>
              </a:ext>
            </a:extLst>
          </p:cNvPr>
          <p:cNvGrpSpPr/>
          <p:nvPr/>
        </p:nvGrpSpPr>
        <p:grpSpPr>
          <a:xfrm>
            <a:off x="6241070" y="546879"/>
            <a:ext cx="4665020" cy="1842985"/>
            <a:chOff x="5040248" y="322698"/>
            <a:chExt cx="3810752" cy="184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69B639D-2DB9-4B78-94AD-96CAD60624E2}"/>
                    </a:ext>
                  </a:extLst>
                </p:cNvPr>
                <p:cNvSpPr txBox="1"/>
                <p:nvPr/>
              </p:nvSpPr>
              <p:spPr>
                <a:xfrm>
                  <a:off x="5190958" y="419124"/>
                  <a:ext cx="1231042" cy="4383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69B639D-2DB9-4B78-94AD-96CAD6062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958" y="419124"/>
                  <a:ext cx="1231042" cy="4383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6E56960-E6A4-49F5-97F9-DA05F761F996}"/>
                    </a:ext>
                  </a:extLst>
                </p:cNvPr>
                <p:cNvSpPr txBox="1"/>
                <p:nvPr/>
              </p:nvSpPr>
              <p:spPr>
                <a:xfrm>
                  <a:off x="5190958" y="1077550"/>
                  <a:ext cx="3660041" cy="9502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nary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altLang="zh-TW" sz="2400" dirty="0"/>
                          <m:t> 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6E56960-E6A4-49F5-97F9-DA05F761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958" y="1077550"/>
                  <a:ext cx="3660041" cy="9502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AC7C95-8390-4FAD-A64C-7E87B043EBD4}"/>
                </a:ext>
              </a:extLst>
            </p:cNvPr>
            <p:cNvSpPr/>
            <p:nvPr/>
          </p:nvSpPr>
          <p:spPr>
            <a:xfrm>
              <a:off x="5040248" y="322698"/>
              <a:ext cx="3810752" cy="1842985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01343A-6E4F-49B4-A303-BA191054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7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/>
              <p:nvPr/>
            </p:nvSpPr>
            <p:spPr>
              <a:xfrm>
                <a:off x="518624" y="789186"/>
                <a:ext cx="4176271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95FD491-2C97-446E-8782-682424F0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4" y="789186"/>
                <a:ext cx="4176271" cy="4759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/>
              <p:nvPr/>
            </p:nvSpPr>
            <p:spPr>
              <a:xfrm>
                <a:off x="6398348" y="-950260"/>
                <a:ext cx="4907626" cy="950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TW" sz="2400" dirty="0"/>
                        <m:t> 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7BE342-3739-42DC-B356-95947959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348" y="-950260"/>
                <a:ext cx="4907626" cy="9502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EDEF839-03F6-4B85-BCFF-7B367C95E489}"/>
              </a:ext>
            </a:extLst>
          </p:cNvPr>
          <p:cNvSpPr/>
          <p:nvPr/>
        </p:nvSpPr>
        <p:spPr>
          <a:xfrm>
            <a:off x="380221" y="77973"/>
            <a:ext cx="2647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 algorithm</a:t>
            </a:r>
            <a:endParaRPr lang="zh-TW" altLang="en-US" sz="3200" b="1" i="1" u="sng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E2C1BE-D6BA-49EA-B621-E2065822A1A3}"/>
              </a:ext>
            </a:extLst>
          </p:cNvPr>
          <p:cNvSpPr/>
          <p:nvPr/>
        </p:nvSpPr>
        <p:spPr>
          <a:xfrm>
            <a:off x="380222" y="1790750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PPO2 algorithm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/>
              <p:nvPr/>
            </p:nvSpPr>
            <p:spPr>
              <a:xfrm>
                <a:off x="540649" y="2595071"/>
                <a:ext cx="1196994" cy="451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𝑃𝑃𝑂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01DC881-7CB5-4CB1-A719-3317F9EC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49" y="2595071"/>
                <a:ext cx="1196994" cy="4511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/>
              <p:nvPr/>
            </p:nvSpPr>
            <p:spPr>
              <a:xfrm>
                <a:off x="1737644" y="2393153"/>
                <a:ext cx="10349821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BD0333-1B8F-49EA-9A95-573687614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4" y="2393153"/>
                <a:ext cx="10349821" cy="10295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289D6B82-C7D0-4B72-92F4-E69C0E9E99BE}"/>
              </a:ext>
            </a:extLst>
          </p:cNvPr>
          <p:cNvSpPr/>
          <p:nvPr/>
        </p:nvSpPr>
        <p:spPr>
          <a:xfrm>
            <a:off x="6506376" y="2322978"/>
            <a:ext cx="5296158" cy="11229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702E22E-EA8B-40EF-8B38-05EC012AC485}"/>
              </a:ext>
            </a:extLst>
          </p:cNvPr>
          <p:cNvSpPr/>
          <p:nvPr/>
        </p:nvSpPr>
        <p:spPr>
          <a:xfrm>
            <a:off x="161802" y="3859374"/>
            <a:ext cx="3381005" cy="548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</a:rPr>
              <a:t>clip(x, lower, upper)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F1D1CD-58B6-4CC0-994B-5EFCF5FAAF87}"/>
              </a:ext>
            </a:extLst>
          </p:cNvPr>
          <p:cNvSpPr/>
          <p:nvPr/>
        </p:nvSpPr>
        <p:spPr>
          <a:xfrm>
            <a:off x="3542807" y="2339658"/>
            <a:ext cx="2904034" cy="11229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42DC6A4-F3B3-4CC5-97C1-5B8CC3AF2834}"/>
              </a:ext>
            </a:extLst>
          </p:cNvPr>
          <p:cNvCxnSpPr/>
          <p:nvPr/>
        </p:nvCxnSpPr>
        <p:spPr>
          <a:xfrm flipV="1">
            <a:off x="2777067" y="4501047"/>
            <a:ext cx="0" cy="1740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2336986-B7B2-4C4C-B367-90026A354DFA}"/>
              </a:ext>
            </a:extLst>
          </p:cNvPr>
          <p:cNvCxnSpPr>
            <a:cxnSpLocks/>
          </p:cNvCxnSpPr>
          <p:nvPr/>
        </p:nvCxnSpPr>
        <p:spPr>
          <a:xfrm>
            <a:off x="2777068" y="6241357"/>
            <a:ext cx="288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93639E-23F3-4E09-A655-6AFF5A66A932}"/>
                  </a:ext>
                </a:extLst>
              </p:cNvPr>
              <p:cNvSpPr/>
              <p:nvPr/>
            </p:nvSpPr>
            <p:spPr>
              <a:xfrm>
                <a:off x="5861228" y="5795401"/>
                <a:ext cx="1611339" cy="891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93639E-23F3-4E09-A655-6AFF5A66A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227" y="5795400"/>
                <a:ext cx="1611339" cy="8919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/>
              <p:nvPr/>
            </p:nvSpPr>
            <p:spPr>
              <a:xfrm>
                <a:off x="4029798" y="6316254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blipFill>
                <a:blip r:embed="rId8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/>
              <p:nvPr/>
            </p:nvSpPr>
            <p:spPr>
              <a:xfrm>
                <a:off x="4481739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blipFill>
                <a:blip r:embed="rId9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/>
              <p:nvPr/>
            </p:nvSpPr>
            <p:spPr>
              <a:xfrm>
                <a:off x="3102250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blipFill>
                <a:blip r:embed="rId10"/>
                <a:stretch>
                  <a:fillRect l="-9677" r="-322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橢圓 32">
            <a:extLst>
              <a:ext uri="{FF2B5EF4-FFF2-40B4-BE49-F238E27FC236}">
                <a16:creationId xmlns:a16="http://schemas.microsoft.com/office/drawing/2014/main" id="{73C1E363-B9D8-4A99-8B03-9167F1FB2AB9}"/>
              </a:ext>
            </a:extLst>
          </p:cNvPr>
          <p:cNvSpPr/>
          <p:nvPr/>
        </p:nvSpPr>
        <p:spPr>
          <a:xfrm>
            <a:off x="3415807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8C39806-C341-4B44-AF4C-1D5699E7AE18}"/>
              </a:ext>
            </a:extLst>
          </p:cNvPr>
          <p:cNvSpPr/>
          <p:nvPr/>
        </p:nvSpPr>
        <p:spPr>
          <a:xfrm>
            <a:off x="4085722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4275267-F77B-43EA-8244-9D2028EB85FD}"/>
              </a:ext>
            </a:extLst>
          </p:cNvPr>
          <p:cNvSpPr/>
          <p:nvPr/>
        </p:nvSpPr>
        <p:spPr>
          <a:xfrm>
            <a:off x="4795296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/>
              <p:nvPr/>
            </p:nvSpPr>
            <p:spPr>
              <a:xfrm>
                <a:off x="2457047" y="5001868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blipFill>
                <a:blip r:embed="rId11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/>
              <p:nvPr/>
            </p:nvSpPr>
            <p:spPr>
              <a:xfrm>
                <a:off x="1941779" y="4607268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blipFill>
                <a:blip r:embed="rId12"/>
                <a:stretch>
                  <a:fillRect l="-9756" r="-406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/>
              <p:nvPr/>
            </p:nvSpPr>
            <p:spPr>
              <a:xfrm>
                <a:off x="1941376" y="5371200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blipFill>
                <a:blip r:embed="rId13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2EA48635-A073-4C0C-8A79-4BB8C772C942}"/>
              </a:ext>
            </a:extLst>
          </p:cNvPr>
          <p:cNvSpPr/>
          <p:nvPr/>
        </p:nvSpPr>
        <p:spPr>
          <a:xfrm>
            <a:off x="2713567" y="513231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45510A5-1428-42D5-BCF4-3922780DBC73}"/>
              </a:ext>
            </a:extLst>
          </p:cNvPr>
          <p:cNvSpPr/>
          <p:nvPr/>
        </p:nvSpPr>
        <p:spPr>
          <a:xfrm>
            <a:off x="2716042" y="476429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7ABF205-CE93-4C89-BEB9-043B2DB9BE13}"/>
              </a:ext>
            </a:extLst>
          </p:cNvPr>
          <p:cNvSpPr/>
          <p:nvPr/>
        </p:nvSpPr>
        <p:spPr>
          <a:xfrm>
            <a:off x="2719503" y="5525806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AE1BF40-603F-4416-AEF6-E397046C91F5}"/>
              </a:ext>
            </a:extLst>
          </p:cNvPr>
          <p:cNvCxnSpPr/>
          <p:nvPr/>
        </p:nvCxnSpPr>
        <p:spPr>
          <a:xfrm>
            <a:off x="2878584" y="5618906"/>
            <a:ext cx="638740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89EFF55-A859-4937-A8B0-4E935BEC6352}"/>
              </a:ext>
            </a:extLst>
          </p:cNvPr>
          <p:cNvCxnSpPr>
            <a:cxnSpLocks/>
          </p:cNvCxnSpPr>
          <p:nvPr/>
        </p:nvCxnSpPr>
        <p:spPr>
          <a:xfrm flipV="1">
            <a:off x="3446982" y="4827798"/>
            <a:ext cx="1348314" cy="791108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C18E479-A49B-4B45-ABEC-E2210B0A9174}"/>
              </a:ext>
            </a:extLst>
          </p:cNvPr>
          <p:cNvCxnSpPr>
            <a:cxnSpLocks/>
          </p:cNvCxnSpPr>
          <p:nvPr/>
        </p:nvCxnSpPr>
        <p:spPr>
          <a:xfrm>
            <a:off x="4779370" y="4827798"/>
            <a:ext cx="713381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2168E15-F014-4653-AAB6-4915775B1132}"/>
              </a:ext>
            </a:extLst>
          </p:cNvPr>
          <p:cNvCxnSpPr/>
          <p:nvPr/>
        </p:nvCxnSpPr>
        <p:spPr>
          <a:xfrm>
            <a:off x="-87294" y="1611559"/>
            <a:ext cx="129712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838BFC-035E-4EDC-950D-C3D82373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9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3" grpId="0"/>
      <p:bldP spid="25" grpId="0"/>
      <p:bldP spid="26" grpId="0"/>
      <p:bldP spid="27" grpId="0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 animBg="1"/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Reinforcement Learning: Playing Breakout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3800" cy="4351338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altLang="zh-TW" sz="2600" dirty="0">
                    <a:solidFill>
                      <a:srgbClr val="FF0000"/>
                    </a:solidFill>
                  </a:rPr>
                  <a:t>Environment</a:t>
                </a:r>
                <a:r>
                  <a:rPr lang="en-US" altLang="zh-TW" sz="2600" dirty="0"/>
                  <a:t> samples </a:t>
                </a:r>
                <a:r>
                  <a:rPr lang="en-US" altLang="zh-TW" sz="2600" dirty="0">
                    <a:solidFill>
                      <a:schemeClr val="tx1"/>
                    </a:solidFill>
                  </a:rPr>
                  <a:t>input</a:t>
                </a:r>
                <a:r>
                  <a:rPr lang="en-US" altLang="zh-TW" sz="2600" dirty="0"/>
                  <a:t> </a:t>
                </a:r>
                <a:r>
                  <a:rPr lang="en-US" altLang="zh-TW" sz="2600" dirty="0" err="1"/>
                  <a:t>x</a:t>
                </a:r>
                <a:r>
                  <a:rPr lang="en-US" altLang="zh-TW" sz="2600" baseline="-25000" dirty="0" err="1"/>
                  <a:t>t</a:t>
                </a:r>
                <a:r>
                  <a:rPr lang="en-US" altLang="zh-TW" sz="2600" dirty="0"/>
                  <a:t>~</a:t>
                </a:r>
                <a:r>
                  <a:rPr lang="en-US" altLang="zh-TW" sz="2600" dirty="0">
                    <a:sym typeface="Symbol" panose="05050102010706020507" pitchFamily="18" charset="2"/>
                  </a:rPr>
                  <a:t> (fixed)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6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Agent</a:t>
                </a:r>
                <a:r>
                  <a:rPr lang="en-US" altLang="zh-TW" sz="2600" dirty="0">
                    <a:sym typeface="Symbol" panose="05050102010706020507" pitchFamily="18" charset="2"/>
                  </a:rPr>
                  <a:t> takes </a:t>
                </a:r>
                <a:r>
                  <a:rPr lang="en-US" altLang="zh-TW" sz="26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action</a:t>
                </a:r>
                <a:r>
                  <a:rPr lang="en-US" altLang="zh-TW" sz="26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TW" sz="26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600" dirty="0"/>
                      <m:t>x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TW" sz="2600" dirty="0"/>
              </a:p>
              <a:p>
                <a:pPr lvl="1"/>
                <a:r>
                  <a:rPr lang="en-US" altLang="zh-TW" sz="2600" dirty="0"/>
                  <a:t>Agent receives </a:t>
                </a:r>
                <a:r>
                  <a:rPr lang="en-US" altLang="zh-TW" sz="2600" dirty="0">
                    <a:solidFill>
                      <a:srgbClr val="FF0000"/>
                    </a:solidFill>
                  </a:rPr>
                  <a:t>reward</a:t>
                </a:r>
                <a:r>
                  <a:rPr lang="en-US" altLang="zh-TW" sz="2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dirty="0" smtClean="0"/>
                      <m:t>r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~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𝑃</m:t>
                    </m:r>
                    <m:r>
                      <a:rPr lang="en-US" altLang="zh-TW" sz="2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600" b="0" i="0" dirty="0" smtClean="0"/>
                      <m:t>r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x</m:t>
                    </m:r>
                    <m:r>
                      <m:rPr>
                        <m:nor/>
                      </m:rPr>
                      <a:rPr lang="en-US" altLang="zh-TW" sz="2600" baseline="-25000" dirty="0"/>
                      <m:t>t</m:t>
                    </m:r>
                    <m:r>
                      <a:rPr lang="en-US" altLang="zh-TW" sz="2600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TW" sz="2600" dirty="0"/>
                  <a:t> </a:t>
                </a:r>
              </a:p>
              <a:p>
                <a:pPr lvl="1"/>
                <a:r>
                  <a:rPr lang="en-US" altLang="zh-TW" sz="2600" dirty="0"/>
                  <a:t>where </a:t>
                </a:r>
                <a:r>
                  <a:rPr lang="en-US" altLang="zh-TW" sz="2600" dirty="0">
                    <a:sym typeface="Symbol" panose="05050102010706020507" pitchFamily="18" charset="2"/>
                  </a:rPr>
                  <a:t></a:t>
                </a:r>
                <a:r>
                  <a:rPr lang="en-US" altLang="zh-TW" sz="2600" dirty="0"/>
                  <a:t> </a:t>
                </a:r>
                <a:r>
                  <a:rPr lang="en-US" altLang="zh-TW" sz="2600" dirty="0">
                    <a:sym typeface="Symbol" panose="05050102010706020507" pitchFamily="18" charset="2"/>
                  </a:rPr>
                  <a:t>(fixed) </a:t>
                </a:r>
                <a:r>
                  <a:rPr lang="en-US" altLang="zh-TW" sz="2600" dirty="0"/>
                  <a:t>is an unknown probability distribution controlled by the environment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TW" sz="2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600" dirty="0"/>
                  <a:t>Data are not </a:t>
                </a:r>
                <a:r>
                  <a:rPr lang="en-US" altLang="zh-TW" sz="2600" dirty="0" err="1"/>
                  <a:t>i.i.d</a:t>
                </a:r>
                <a:r>
                  <a:rPr lang="en-US" altLang="zh-TW" sz="2600" dirty="0"/>
                  <a:t>. No instant feedback or correct label for actions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3800" cy="4351338"/>
              </a:xfrm>
              <a:blipFill>
                <a:blip r:embed="rId2"/>
                <a:stretch>
                  <a:fillRect t="-1261" b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2102D27A-3C42-473F-A638-76588CA7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129" y="1986475"/>
            <a:ext cx="3162741" cy="402963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3865C8-B764-4DA2-A1E1-A2DA42C3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5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/>
              <p:nvPr/>
            </p:nvSpPr>
            <p:spPr>
              <a:xfrm>
                <a:off x="559972" y="789186"/>
                <a:ext cx="4176271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95FD491-2C97-446E-8782-682424F0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2" y="789186"/>
                <a:ext cx="4176271" cy="4759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/>
              <p:nvPr/>
            </p:nvSpPr>
            <p:spPr>
              <a:xfrm>
                <a:off x="7078005" y="358535"/>
                <a:ext cx="4907626" cy="950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TW" sz="2400" dirty="0"/>
                        <m:t> 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17BE342-3739-42DC-B356-95947959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005" y="358535"/>
                <a:ext cx="4907626" cy="9502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EDEF839-03F6-4B85-BCFF-7B367C95E489}"/>
              </a:ext>
            </a:extLst>
          </p:cNvPr>
          <p:cNvSpPr/>
          <p:nvPr/>
        </p:nvSpPr>
        <p:spPr>
          <a:xfrm>
            <a:off x="421569" y="77973"/>
            <a:ext cx="2647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 algorithm</a:t>
            </a:r>
            <a:endParaRPr lang="zh-TW" altLang="en-US" sz="3200" b="1" i="1" u="sng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E2C1BE-D6BA-49EA-B621-E2065822A1A3}"/>
              </a:ext>
            </a:extLst>
          </p:cNvPr>
          <p:cNvSpPr/>
          <p:nvPr/>
        </p:nvSpPr>
        <p:spPr>
          <a:xfrm>
            <a:off x="421570" y="1790750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PPO2 algorithm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/>
              <p:nvPr/>
            </p:nvSpPr>
            <p:spPr>
              <a:xfrm>
                <a:off x="581997" y="2595071"/>
                <a:ext cx="1196994" cy="451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𝑃𝑃𝑂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1DC881-7CB5-4CB1-A719-3317F9EC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7" y="2595071"/>
                <a:ext cx="1196994" cy="4511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/>
              <p:nvPr/>
            </p:nvSpPr>
            <p:spPr>
              <a:xfrm>
                <a:off x="1677392" y="2393153"/>
                <a:ext cx="10349821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EBD0333-1B8F-49EA-9A95-573687614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392" y="2393153"/>
                <a:ext cx="10349821" cy="10295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42DC6A4-F3B3-4CC5-97C1-5B8CC3AF2834}"/>
              </a:ext>
            </a:extLst>
          </p:cNvPr>
          <p:cNvCxnSpPr/>
          <p:nvPr/>
        </p:nvCxnSpPr>
        <p:spPr>
          <a:xfrm flipV="1">
            <a:off x="2777067" y="4501047"/>
            <a:ext cx="0" cy="1740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2336986-B7B2-4C4C-B367-90026A354DFA}"/>
              </a:ext>
            </a:extLst>
          </p:cNvPr>
          <p:cNvCxnSpPr>
            <a:cxnSpLocks/>
          </p:cNvCxnSpPr>
          <p:nvPr/>
        </p:nvCxnSpPr>
        <p:spPr>
          <a:xfrm>
            <a:off x="2777068" y="6241357"/>
            <a:ext cx="288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/>
              <p:nvPr/>
            </p:nvSpPr>
            <p:spPr>
              <a:xfrm>
                <a:off x="4029798" y="6316254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blipFill>
                <a:blip r:embed="rId7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/>
              <p:nvPr/>
            </p:nvSpPr>
            <p:spPr>
              <a:xfrm>
                <a:off x="4481739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blipFill>
                <a:blip r:embed="rId8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/>
              <p:nvPr/>
            </p:nvSpPr>
            <p:spPr>
              <a:xfrm>
                <a:off x="3102250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blipFill>
                <a:blip r:embed="rId9"/>
                <a:stretch>
                  <a:fillRect l="-9677" r="-322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橢圓 32">
            <a:extLst>
              <a:ext uri="{FF2B5EF4-FFF2-40B4-BE49-F238E27FC236}">
                <a16:creationId xmlns:a16="http://schemas.microsoft.com/office/drawing/2014/main" id="{73C1E363-B9D8-4A99-8B03-9167F1FB2AB9}"/>
              </a:ext>
            </a:extLst>
          </p:cNvPr>
          <p:cNvSpPr/>
          <p:nvPr/>
        </p:nvSpPr>
        <p:spPr>
          <a:xfrm>
            <a:off x="3415807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8C39806-C341-4B44-AF4C-1D5699E7AE18}"/>
              </a:ext>
            </a:extLst>
          </p:cNvPr>
          <p:cNvSpPr/>
          <p:nvPr/>
        </p:nvSpPr>
        <p:spPr>
          <a:xfrm>
            <a:off x="4085722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4275267-F77B-43EA-8244-9D2028EB85FD}"/>
              </a:ext>
            </a:extLst>
          </p:cNvPr>
          <p:cNvSpPr/>
          <p:nvPr/>
        </p:nvSpPr>
        <p:spPr>
          <a:xfrm>
            <a:off x="4795296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/>
              <p:nvPr/>
            </p:nvSpPr>
            <p:spPr>
              <a:xfrm>
                <a:off x="2457047" y="5001868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blipFill>
                <a:blip r:embed="rId10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/>
              <p:nvPr/>
            </p:nvSpPr>
            <p:spPr>
              <a:xfrm>
                <a:off x="1941779" y="4607268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blipFill>
                <a:blip r:embed="rId11"/>
                <a:stretch>
                  <a:fillRect l="-9756" r="-406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/>
              <p:nvPr/>
            </p:nvSpPr>
            <p:spPr>
              <a:xfrm>
                <a:off x="1941376" y="5371200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blipFill>
                <a:blip r:embed="rId12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2EA48635-A073-4C0C-8A79-4BB8C772C942}"/>
              </a:ext>
            </a:extLst>
          </p:cNvPr>
          <p:cNvSpPr/>
          <p:nvPr/>
        </p:nvSpPr>
        <p:spPr>
          <a:xfrm>
            <a:off x="2713567" y="513231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45510A5-1428-42D5-BCF4-3922780DBC73}"/>
              </a:ext>
            </a:extLst>
          </p:cNvPr>
          <p:cNvSpPr/>
          <p:nvPr/>
        </p:nvSpPr>
        <p:spPr>
          <a:xfrm>
            <a:off x="2716042" y="476429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7ABF205-CE93-4C89-BEB9-043B2DB9BE13}"/>
              </a:ext>
            </a:extLst>
          </p:cNvPr>
          <p:cNvSpPr/>
          <p:nvPr/>
        </p:nvSpPr>
        <p:spPr>
          <a:xfrm>
            <a:off x="2719503" y="5525806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AE1BF40-603F-4416-AEF6-E397046C91F5}"/>
              </a:ext>
            </a:extLst>
          </p:cNvPr>
          <p:cNvCxnSpPr/>
          <p:nvPr/>
        </p:nvCxnSpPr>
        <p:spPr>
          <a:xfrm>
            <a:off x="2878584" y="5618906"/>
            <a:ext cx="638740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89EFF55-A859-4937-A8B0-4E935BEC6352}"/>
              </a:ext>
            </a:extLst>
          </p:cNvPr>
          <p:cNvCxnSpPr>
            <a:cxnSpLocks/>
          </p:cNvCxnSpPr>
          <p:nvPr/>
        </p:nvCxnSpPr>
        <p:spPr>
          <a:xfrm flipV="1">
            <a:off x="3446982" y="4827798"/>
            <a:ext cx="1348314" cy="791108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C18E479-A49B-4B45-ABEC-E2210B0A9174}"/>
              </a:ext>
            </a:extLst>
          </p:cNvPr>
          <p:cNvCxnSpPr>
            <a:cxnSpLocks/>
          </p:cNvCxnSpPr>
          <p:nvPr/>
        </p:nvCxnSpPr>
        <p:spPr>
          <a:xfrm>
            <a:off x="4779370" y="4827798"/>
            <a:ext cx="713381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E297E131-FC46-4547-97CE-4944F87E1970}"/>
              </a:ext>
            </a:extLst>
          </p:cNvPr>
          <p:cNvCxnSpPr>
            <a:cxnSpLocks/>
          </p:cNvCxnSpPr>
          <p:nvPr/>
        </p:nvCxnSpPr>
        <p:spPr>
          <a:xfrm flipV="1">
            <a:off x="2769163" y="4452179"/>
            <a:ext cx="2720543" cy="15895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F1CC022-CB0E-4C87-A443-67B7F712CE38}"/>
              </a:ext>
            </a:extLst>
          </p:cNvPr>
          <p:cNvCxnSpPr/>
          <p:nvPr/>
        </p:nvCxnSpPr>
        <p:spPr>
          <a:xfrm flipV="1">
            <a:off x="6752822" y="4486794"/>
            <a:ext cx="0" cy="1740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184E3AE-1E12-4E30-9980-208A37FC769C}"/>
              </a:ext>
            </a:extLst>
          </p:cNvPr>
          <p:cNvCxnSpPr>
            <a:cxnSpLocks/>
          </p:cNvCxnSpPr>
          <p:nvPr/>
        </p:nvCxnSpPr>
        <p:spPr>
          <a:xfrm>
            <a:off x="6752823" y="6227104"/>
            <a:ext cx="288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5EC017-7E1D-499D-BBBB-5C283EC77644}"/>
                  </a:ext>
                </a:extLst>
              </p:cNvPr>
              <p:cNvSpPr txBox="1"/>
              <p:nvPr/>
            </p:nvSpPr>
            <p:spPr>
              <a:xfrm>
                <a:off x="8005553" y="6302001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5EC017-7E1D-499D-BBBB-5C283EC7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553" y="6302001"/>
                <a:ext cx="238848" cy="369332"/>
              </a:xfrm>
              <a:prstGeom prst="rect">
                <a:avLst/>
              </a:prstGeom>
              <a:blipFill>
                <a:blip r:embed="rId13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96B6C68-1EF2-4B27-A212-DFF9A80D8E76}"/>
                  </a:ext>
                </a:extLst>
              </p:cNvPr>
              <p:cNvSpPr txBox="1"/>
              <p:nvPr/>
            </p:nvSpPr>
            <p:spPr>
              <a:xfrm>
                <a:off x="8457494" y="6302001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96B6C68-1EF2-4B27-A212-DFF9A80D8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93" y="6302001"/>
                <a:ext cx="754117" cy="369332"/>
              </a:xfrm>
              <a:prstGeom prst="rect">
                <a:avLst/>
              </a:prstGeom>
              <a:blipFill>
                <a:blip r:embed="rId14"/>
                <a:stretch>
                  <a:fillRect l="-8871" r="-403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F995D96-CEC5-47DD-B1CF-64D390EB092B}"/>
                  </a:ext>
                </a:extLst>
              </p:cNvPr>
              <p:cNvSpPr txBox="1"/>
              <p:nvPr/>
            </p:nvSpPr>
            <p:spPr>
              <a:xfrm>
                <a:off x="7078005" y="6302001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F995D96-CEC5-47DD-B1CF-64D390EB0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004" y="6302001"/>
                <a:ext cx="754117" cy="369332"/>
              </a:xfrm>
              <a:prstGeom prst="rect">
                <a:avLst/>
              </a:prstGeom>
              <a:blipFill>
                <a:blip r:embed="rId15"/>
                <a:stretch>
                  <a:fillRect l="-8871" r="-403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橢圓 49">
            <a:extLst>
              <a:ext uri="{FF2B5EF4-FFF2-40B4-BE49-F238E27FC236}">
                <a16:creationId xmlns:a16="http://schemas.microsoft.com/office/drawing/2014/main" id="{9A6E1D84-DCFC-4C8E-9D47-38016860684C}"/>
              </a:ext>
            </a:extLst>
          </p:cNvPr>
          <p:cNvSpPr/>
          <p:nvPr/>
        </p:nvSpPr>
        <p:spPr>
          <a:xfrm>
            <a:off x="7391562" y="616360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83809D64-922E-4E2D-AB0C-C108E500D470}"/>
              </a:ext>
            </a:extLst>
          </p:cNvPr>
          <p:cNvSpPr/>
          <p:nvPr/>
        </p:nvSpPr>
        <p:spPr>
          <a:xfrm>
            <a:off x="8061477" y="616360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B897579B-70F9-4442-A3FC-374B68D02B8E}"/>
              </a:ext>
            </a:extLst>
          </p:cNvPr>
          <p:cNvSpPr/>
          <p:nvPr/>
        </p:nvSpPr>
        <p:spPr>
          <a:xfrm>
            <a:off x="8771051" y="616360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CE371F7-8899-4449-AB15-A9A5EF3D14A7}"/>
                  </a:ext>
                </a:extLst>
              </p:cNvPr>
              <p:cNvSpPr txBox="1"/>
              <p:nvPr/>
            </p:nvSpPr>
            <p:spPr>
              <a:xfrm>
                <a:off x="6432802" y="4987615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CE371F7-8899-4449-AB15-A9A5EF3D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02" y="4987615"/>
                <a:ext cx="238848" cy="369332"/>
              </a:xfrm>
              <a:prstGeom prst="rect">
                <a:avLst/>
              </a:prstGeom>
              <a:blipFill>
                <a:blip r:embed="rId16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2958A6-FE7B-409B-8197-03F71DFC1074}"/>
                  </a:ext>
                </a:extLst>
              </p:cNvPr>
              <p:cNvSpPr txBox="1"/>
              <p:nvPr/>
            </p:nvSpPr>
            <p:spPr>
              <a:xfrm>
                <a:off x="5917534" y="4593015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2958A6-FE7B-409B-8197-03F71DFC1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33" y="4593015"/>
                <a:ext cx="754117" cy="369332"/>
              </a:xfrm>
              <a:prstGeom prst="rect">
                <a:avLst/>
              </a:prstGeom>
              <a:blipFill>
                <a:blip r:embed="rId17"/>
                <a:stretch>
                  <a:fillRect l="-9756" r="-406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B72809D-877F-415F-93EA-5FCD4DA7EF4B}"/>
                  </a:ext>
                </a:extLst>
              </p:cNvPr>
              <p:cNvSpPr txBox="1"/>
              <p:nvPr/>
            </p:nvSpPr>
            <p:spPr>
              <a:xfrm>
                <a:off x="5917131" y="5356947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B72809D-877F-415F-93EA-5FCD4DA7E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30" y="5356947"/>
                <a:ext cx="754117" cy="369332"/>
              </a:xfrm>
              <a:prstGeom prst="rect">
                <a:avLst/>
              </a:prstGeom>
              <a:blipFill>
                <a:blip r:embed="rId18"/>
                <a:stretch>
                  <a:fillRect l="-9756" r="-406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橢圓 55">
            <a:extLst>
              <a:ext uri="{FF2B5EF4-FFF2-40B4-BE49-F238E27FC236}">
                <a16:creationId xmlns:a16="http://schemas.microsoft.com/office/drawing/2014/main" id="{C1A142C5-D4DD-4681-BABE-0D59C647B73D}"/>
              </a:ext>
            </a:extLst>
          </p:cNvPr>
          <p:cNvSpPr/>
          <p:nvPr/>
        </p:nvSpPr>
        <p:spPr>
          <a:xfrm>
            <a:off x="6689322" y="5118065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BD4452D2-D124-495F-AB72-BE0EAA194AF8}"/>
              </a:ext>
            </a:extLst>
          </p:cNvPr>
          <p:cNvSpPr/>
          <p:nvPr/>
        </p:nvSpPr>
        <p:spPr>
          <a:xfrm>
            <a:off x="6691797" y="4750045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A1AB6ECA-635B-498B-9A9A-39E55CAACDD1}"/>
              </a:ext>
            </a:extLst>
          </p:cNvPr>
          <p:cNvSpPr/>
          <p:nvPr/>
        </p:nvSpPr>
        <p:spPr>
          <a:xfrm>
            <a:off x="6695258" y="5511553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06D10CB-1B13-4195-9D81-108DD12F6265}"/>
              </a:ext>
            </a:extLst>
          </p:cNvPr>
          <p:cNvCxnSpPr/>
          <p:nvPr/>
        </p:nvCxnSpPr>
        <p:spPr>
          <a:xfrm>
            <a:off x="6854339" y="5604653"/>
            <a:ext cx="638740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7908DAF0-0634-4A61-9BC4-302A77E21076}"/>
              </a:ext>
            </a:extLst>
          </p:cNvPr>
          <p:cNvCxnSpPr>
            <a:cxnSpLocks/>
          </p:cNvCxnSpPr>
          <p:nvPr/>
        </p:nvCxnSpPr>
        <p:spPr>
          <a:xfrm flipV="1">
            <a:off x="7422737" y="4813545"/>
            <a:ext cx="1348314" cy="791108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E9A1A3D-1CC6-4B30-985D-D1E262FAFA72}"/>
              </a:ext>
            </a:extLst>
          </p:cNvPr>
          <p:cNvCxnSpPr>
            <a:cxnSpLocks/>
          </p:cNvCxnSpPr>
          <p:nvPr/>
        </p:nvCxnSpPr>
        <p:spPr>
          <a:xfrm>
            <a:off x="8755125" y="4813545"/>
            <a:ext cx="713381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7055B9D-1725-4205-B86D-B4290568C890}"/>
              </a:ext>
            </a:extLst>
          </p:cNvPr>
          <p:cNvCxnSpPr>
            <a:cxnSpLocks/>
          </p:cNvCxnSpPr>
          <p:nvPr/>
        </p:nvCxnSpPr>
        <p:spPr>
          <a:xfrm flipV="1">
            <a:off x="6744918" y="4437926"/>
            <a:ext cx="2720543" cy="15895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370E19-6FE2-4447-8D87-19E0D1B60E03}"/>
                  </a:ext>
                </a:extLst>
              </p:cNvPr>
              <p:cNvSpPr txBox="1"/>
              <p:nvPr/>
            </p:nvSpPr>
            <p:spPr>
              <a:xfrm>
                <a:off x="3198559" y="4447067"/>
                <a:ext cx="839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370E19-6FE2-4447-8D87-19E0D1B60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59" y="4447067"/>
                <a:ext cx="839204" cy="369332"/>
              </a:xfrm>
              <a:prstGeom prst="rect">
                <a:avLst/>
              </a:prstGeom>
              <a:blipFill>
                <a:blip r:embed="rId19"/>
                <a:stretch>
                  <a:fillRect l="-8759" r="-875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A2531A-87CC-409D-9A0D-6FFB4FB65FF9}"/>
                  </a:ext>
                </a:extLst>
              </p:cNvPr>
              <p:cNvSpPr txBox="1"/>
              <p:nvPr/>
            </p:nvSpPr>
            <p:spPr>
              <a:xfrm>
                <a:off x="7220211" y="4503424"/>
                <a:ext cx="839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A2531A-87CC-409D-9A0D-6FFB4FB6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211" y="4503424"/>
                <a:ext cx="839204" cy="369332"/>
              </a:xfrm>
              <a:prstGeom prst="rect">
                <a:avLst/>
              </a:prstGeom>
              <a:blipFill>
                <a:blip r:embed="rId20"/>
                <a:stretch>
                  <a:fillRect l="-7971" r="-8696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BD6D0D3-D3AE-41D3-A15E-C8B313DD1654}"/>
              </a:ext>
            </a:extLst>
          </p:cNvPr>
          <p:cNvCxnSpPr/>
          <p:nvPr/>
        </p:nvCxnSpPr>
        <p:spPr>
          <a:xfrm flipV="1">
            <a:off x="2878585" y="4912358"/>
            <a:ext cx="1966371" cy="11992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8DB0390F-ECAE-4AE0-A026-A83BC41D715E}"/>
              </a:ext>
            </a:extLst>
          </p:cNvPr>
          <p:cNvCxnSpPr>
            <a:cxnSpLocks/>
          </p:cNvCxnSpPr>
          <p:nvPr/>
        </p:nvCxnSpPr>
        <p:spPr>
          <a:xfrm>
            <a:off x="4844956" y="4930939"/>
            <a:ext cx="7828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FAF1AECB-EADA-4236-B1A2-538445271DF9}"/>
              </a:ext>
            </a:extLst>
          </p:cNvPr>
          <p:cNvCxnSpPr>
            <a:cxnSpLocks/>
          </p:cNvCxnSpPr>
          <p:nvPr/>
        </p:nvCxnSpPr>
        <p:spPr>
          <a:xfrm>
            <a:off x="6710253" y="5504312"/>
            <a:ext cx="7828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EE2D60CC-09B8-47A3-A426-8912E515B603}"/>
              </a:ext>
            </a:extLst>
          </p:cNvPr>
          <p:cNvCxnSpPr/>
          <p:nvPr/>
        </p:nvCxnSpPr>
        <p:spPr>
          <a:xfrm flipV="1">
            <a:off x="7477902" y="4294996"/>
            <a:ext cx="1966371" cy="11992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92168E15-F014-4653-AAB6-4915775B1132}"/>
              </a:ext>
            </a:extLst>
          </p:cNvPr>
          <p:cNvCxnSpPr/>
          <p:nvPr/>
        </p:nvCxnSpPr>
        <p:spPr>
          <a:xfrm>
            <a:off x="-220309" y="1493026"/>
            <a:ext cx="129712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16AF29-1D1A-45F3-82A8-547EDBF8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4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 animBg="1"/>
      <p:bldP spid="57" grpId="0" animBg="1"/>
      <p:bldP spid="58" grpId="0" animBg="1"/>
      <p:bldP spid="8" grpId="0"/>
      <p:bldP spid="6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9958AC-B471-34E2-1EB1-F39CEC7FC25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BD994CF-CF6D-E0D0-F344-4F4C438B981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CA45B6C-2F00-CD73-F303-76EC8DC089B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下列關於</a:t>
            </a:r>
            <a:r>
              <a:rPr lang="en-US" altLang="zh-TW" sz="3600" b="1">
                <a:solidFill>
                  <a:srgbClr val="5B5B5B"/>
                </a:solidFill>
              </a:rPr>
              <a:t>PPO</a:t>
            </a:r>
            <a:r>
              <a:rPr lang="zh-TW" altLang="en-US" sz="3600" b="1">
                <a:solidFill>
                  <a:srgbClr val="5B5B5B"/>
                </a:solidFill>
              </a:rPr>
              <a:t>的敘述何者錯誤</a:t>
            </a:r>
            <a:r>
              <a:rPr lang="en-US" altLang="zh-TW" sz="3600" b="1">
                <a:solidFill>
                  <a:srgbClr val="5B5B5B"/>
                </a:solidFill>
              </a:rPr>
              <a:t>?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6C30B2-0033-AE47-48F7-047C4596CC7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C58770-983F-4026-B4AE-1BB68E39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81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566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Asynchronous Advantage Actor-Critic (A3C)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15541" y="5679505"/>
            <a:ext cx="8628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Lucida Grande"/>
              </a:rPr>
              <a:t>Volodymyr</a:t>
            </a:r>
            <a:r>
              <a:rPr lang="en-US" altLang="zh-TW" dirty="0">
                <a:latin typeface="Lucida Grande"/>
              </a:rPr>
              <a:t> Mnih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Adrià</a:t>
            </a:r>
            <a:r>
              <a:rPr lang="en-US" altLang="zh-TW" dirty="0">
                <a:latin typeface="Lucida Grande"/>
              </a:rPr>
              <a:t> </a:t>
            </a:r>
            <a:r>
              <a:rPr lang="en-US" altLang="zh-TW" dirty="0" err="1">
                <a:latin typeface="Lucida Grande"/>
              </a:rPr>
              <a:t>Puigdomènech</a:t>
            </a:r>
            <a:r>
              <a:rPr lang="en-US" altLang="zh-TW" dirty="0">
                <a:latin typeface="Lucida Grande"/>
              </a:rPr>
              <a:t> Badia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Mehdi Mirza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Alex Graves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Timothy P. </a:t>
            </a:r>
            <a:r>
              <a:rPr lang="en-US" altLang="zh-TW" dirty="0" err="1">
                <a:latin typeface="Lucida Grande"/>
              </a:rPr>
              <a:t>Lillicrap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Tim Harley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David Silver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Koray</a:t>
            </a:r>
            <a:r>
              <a:rPr lang="en-US" altLang="zh-TW" dirty="0">
                <a:latin typeface="Lucida Grande"/>
              </a:rPr>
              <a:t> Kavukcuoglu, “Asynchronous Methods for Deep Reinforcement Learning”, ICML, 2016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F23CA1-0233-4381-933E-C2EE70E7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753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C91C4-2197-42D7-B6E3-6E13AB0D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– Policy 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0907F42-D88A-4649-B531-E3DA3DE0A66F}"/>
                  </a:ext>
                </a:extLst>
              </p:cNvPr>
              <p:cNvSpPr txBox="1"/>
              <p:nvPr/>
            </p:nvSpPr>
            <p:spPr>
              <a:xfrm>
                <a:off x="2152650" y="1957342"/>
                <a:ext cx="831702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0907F42-D88A-4649-B531-E3DA3DE0A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57342"/>
                <a:ext cx="8317026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CFA472C-CF0D-4D3D-9E06-AA6A06EA49B6}"/>
              </a:ext>
            </a:extLst>
          </p:cNvPr>
          <p:cNvSpPr txBox="1"/>
          <p:nvPr/>
        </p:nvSpPr>
        <p:spPr>
          <a:xfrm>
            <a:off x="7319831" y="1726510"/>
            <a:ext cx="135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baseline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43B469D-2938-49E6-A681-22E4643B2A89}"/>
                  </a:ext>
                </a:extLst>
              </p:cNvPr>
              <p:cNvSpPr txBox="1"/>
              <p:nvPr/>
            </p:nvSpPr>
            <p:spPr>
              <a:xfrm>
                <a:off x="5017097" y="2967336"/>
                <a:ext cx="4489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: obtained via interaction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43B469D-2938-49E6-A681-22E4643B2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96" y="2967335"/>
                <a:ext cx="4489753" cy="461665"/>
              </a:xfrm>
              <a:prstGeom prst="rect">
                <a:avLst/>
              </a:prstGeom>
              <a:blipFill>
                <a:blip r:embed="rId3"/>
                <a:stretch>
                  <a:fillRect l="-27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24D59FE-E6D3-4523-B238-B828B3D29DC6}"/>
              </a:ext>
            </a:extLst>
          </p:cNvPr>
          <p:cNvCxnSpPr>
            <a:cxnSpLocks/>
          </p:cNvCxnSpPr>
          <p:nvPr/>
        </p:nvCxnSpPr>
        <p:spPr>
          <a:xfrm>
            <a:off x="5113960" y="2929627"/>
            <a:ext cx="193249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A5C998-7968-4646-8653-F423FAE2E2EC}"/>
              </a:ext>
            </a:extLst>
          </p:cNvPr>
          <p:cNvCxnSpPr>
            <a:cxnSpLocks/>
          </p:cNvCxnSpPr>
          <p:nvPr/>
        </p:nvCxnSpPr>
        <p:spPr>
          <a:xfrm>
            <a:off x="7406243" y="2761516"/>
            <a:ext cx="215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49C993-6A98-4A03-B8C8-992FBD98CBDF}"/>
              </a:ext>
            </a:extLst>
          </p:cNvPr>
          <p:cNvSpPr txBox="1"/>
          <p:nvPr/>
        </p:nvSpPr>
        <p:spPr>
          <a:xfrm>
            <a:off x="5538166" y="3318998"/>
            <a:ext cx="197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Very unstable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A683886-EAA5-4EC3-89FF-572B5061A1E7}"/>
              </a:ext>
            </a:extLst>
          </p:cNvPr>
          <p:cNvSpPr/>
          <p:nvPr/>
        </p:nvSpPr>
        <p:spPr>
          <a:xfrm>
            <a:off x="3275731" y="4879005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BDAF6DB-2803-4B8C-828B-D08A4266F12E}"/>
                  </a:ext>
                </a:extLst>
              </p:cNvPr>
              <p:cNvSpPr txBox="1"/>
              <p:nvPr/>
            </p:nvSpPr>
            <p:spPr>
              <a:xfrm>
                <a:off x="3170487" y="5149006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BDAF6DB-2803-4B8C-828B-D08A4266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87" y="5149005"/>
                <a:ext cx="4804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53EABA3-4CC0-485A-8491-403DA012C02C}"/>
                  </a:ext>
                </a:extLst>
              </p:cNvPr>
              <p:cNvSpPr txBox="1"/>
              <p:nvPr/>
            </p:nvSpPr>
            <p:spPr>
              <a:xfrm>
                <a:off x="3794228" y="4552341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53EABA3-4CC0-485A-8491-403DA012C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8" y="4552340"/>
                <a:ext cx="4804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0D71435-BEB9-4F18-92EE-BD459C8548E2}"/>
              </a:ext>
            </a:extLst>
          </p:cNvPr>
          <p:cNvCxnSpPr/>
          <p:nvPr/>
        </p:nvCxnSpPr>
        <p:spPr>
          <a:xfrm>
            <a:off x="3599149" y="5032858"/>
            <a:ext cx="1021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CA430B7A-9A43-43D2-B78D-6CE2C6F3E16C}"/>
              </a:ext>
            </a:extLst>
          </p:cNvPr>
          <p:cNvSpPr/>
          <p:nvPr/>
        </p:nvSpPr>
        <p:spPr>
          <a:xfrm>
            <a:off x="4604912" y="4096580"/>
            <a:ext cx="3591613" cy="942680"/>
          </a:xfrm>
          <a:custGeom>
            <a:avLst/>
            <a:gdLst>
              <a:gd name="connsiteX0" fmla="*/ 0 w 3591613"/>
              <a:gd name="connsiteY0" fmla="*/ 942680 h 942680"/>
              <a:gd name="connsiteX1" fmla="*/ 65988 w 3591613"/>
              <a:gd name="connsiteY1" fmla="*/ 876693 h 942680"/>
              <a:gd name="connsiteX2" fmla="*/ 113122 w 3591613"/>
              <a:gd name="connsiteY2" fmla="*/ 848412 h 942680"/>
              <a:gd name="connsiteX3" fmla="*/ 311085 w 3591613"/>
              <a:gd name="connsiteY3" fmla="*/ 725864 h 942680"/>
              <a:gd name="connsiteX4" fmla="*/ 377073 w 3591613"/>
              <a:gd name="connsiteY4" fmla="*/ 697583 h 942680"/>
              <a:gd name="connsiteX5" fmla="*/ 443060 w 3591613"/>
              <a:gd name="connsiteY5" fmla="*/ 659876 h 942680"/>
              <a:gd name="connsiteX6" fmla="*/ 641023 w 3591613"/>
              <a:gd name="connsiteY6" fmla="*/ 593889 h 942680"/>
              <a:gd name="connsiteX7" fmla="*/ 744718 w 3591613"/>
              <a:gd name="connsiteY7" fmla="*/ 546754 h 942680"/>
              <a:gd name="connsiteX8" fmla="*/ 980388 w 3591613"/>
              <a:gd name="connsiteY8" fmla="*/ 490194 h 942680"/>
              <a:gd name="connsiteX9" fmla="*/ 1093510 w 3591613"/>
              <a:gd name="connsiteY9" fmla="*/ 461913 h 942680"/>
              <a:gd name="connsiteX10" fmla="*/ 1244339 w 3591613"/>
              <a:gd name="connsiteY10" fmla="*/ 443060 h 942680"/>
              <a:gd name="connsiteX11" fmla="*/ 1385741 w 3591613"/>
              <a:gd name="connsiteY11" fmla="*/ 414779 h 942680"/>
              <a:gd name="connsiteX12" fmla="*/ 1630838 w 3591613"/>
              <a:gd name="connsiteY12" fmla="*/ 386499 h 942680"/>
              <a:gd name="connsiteX13" fmla="*/ 1725106 w 3591613"/>
              <a:gd name="connsiteY13" fmla="*/ 367645 h 942680"/>
              <a:gd name="connsiteX14" fmla="*/ 1809947 w 3591613"/>
              <a:gd name="connsiteY14" fmla="*/ 358218 h 942680"/>
              <a:gd name="connsiteX15" fmla="*/ 1885361 w 3591613"/>
              <a:gd name="connsiteY15" fmla="*/ 339365 h 942680"/>
              <a:gd name="connsiteX16" fmla="*/ 1989056 w 3591613"/>
              <a:gd name="connsiteY16" fmla="*/ 329938 h 942680"/>
              <a:gd name="connsiteX17" fmla="*/ 2073897 w 3591613"/>
              <a:gd name="connsiteY17" fmla="*/ 320511 h 942680"/>
              <a:gd name="connsiteX18" fmla="*/ 2158739 w 3591613"/>
              <a:gd name="connsiteY18" fmla="*/ 301658 h 942680"/>
              <a:gd name="connsiteX19" fmla="*/ 2205873 w 3591613"/>
              <a:gd name="connsiteY19" fmla="*/ 292231 h 942680"/>
              <a:gd name="connsiteX20" fmla="*/ 2290714 w 3591613"/>
              <a:gd name="connsiteY20" fmla="*/ 263950 h 942680"/>
              <a:gd name="connsiteX21" fmla="*/ 2601798 w 3591613"/>
              <a:gd name="connsiteY21" fmla="*/ 254524 h 942680"/>
              <a:gd name="connsiteX22" fmla="*/ 2677213 w 3591613"/>
              <a:gd name="connsiteY22" fmla="*/ 235670 h 942680"/>
              <a:gd name="connsiteX23" fmla="*/ 2724347 w 3591613"/>
              <a:gd name="connsiteY23" fmla="*/ 226243 h 942680"/>
              <a:gd name="connsiteX24" fmla="*/ 2828042 w 3591613"/>
              <a:gd name="connsiteY24" fmla="*/ 179109 h 942680"/>
              <a:gd name="connsiteX25" fmla="*/ 2941163 w 3591613"/>
              <a:gd name="connsiteY25" fmla="*/ 103695 h 942680"/>
              <a:gd name="connsiteX26" fmla="*/ 2997724 w 3591613"/>
              <a:gd name="connsiteY26" fmla="*/ 65987 h 942680"/>
              <a:gd name="connsiteX27" fmla="*/ 3054285 w 3591613"/>
              <a:gd name="connsiteY27" fmla="*/ 28280 h 942680"/>
              <a:gd name="connsiteX28" fmla="*/ 3110846 w 3591613"/>
              <a:gd name="connsiteY28" fmla="*/ 0 h 942680"/>
              <a:gd name="connsiteX29" fmla="*/ 3167407 w 3591613"/>
              <a:gd name="connsiteY29" fmla="*/ 28280 h 942680"/>
              <a:gd name="connsiteX30" fmla="*/ 3186260 w 3591613"/>
              <a:gd name="connsiteY30" fmla="*/ 56561 h 942680"/>
              <a:gd name="connsiteX31" fmla="*/ 3469064 w 3591613"/>
              <a:gd name="connsiteY31" fmla="*/ 65987 h 942680"/>
              <a:gd name="connsiteX32" fmla="*/ 3506772 w 3591613"/>
              <a:gd name="connsiteY32" fmla="*/ 75414 h 942680"/>
              <a:gd name="connsiteX33" fmla="*/ 3591613 w 3591613"/>
              <a:gd name="connsiteY33" fmla="*/ 122548 h 94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91613" h="942680">
                <a:moveTo>
                  <a:pt x="0" y="942680"/>
                </a:moveTo>
                <a:cubicBezTo>
                  <a:pt x="21996" y="920684"/>
                  <a:pt x="42091" y="896607"/>
                  <a:pt x="65988" y="876693"/>
                </a:cubicBezTo>
                <a:cubicBezTo>
                  <a:pt x="80064" y="864963"/>
                  <a:pt x="97877" y="858576"/>
                  <a:pt x="113122" y="848412"/>
                </a:cubicBezTo>
                <a:cubicBezTo>
                  <a:pt x="192025" y="795810"/>
                  <a:pt x="208714" y="769738"/>
                  <a:pt x="311085" y="725864"/>
                </a:cubicBezTo>
                <a:cubicBezTo>
                  <a:pt x="333081" y="716437"/>
                  <a:pt x="355669" y="708285"/>
                  <a:pt x="377073" y="697583"/>
                </a:cubicBezTo>
                <a:cubicBezTo>
                  <a:pt x="399732" y="686253"/>
                  <a:pt x="419910" y="670165"/>
                  <a:pt x="443060" y="659876"/>
                </a:cubicBezTo>
                <a:cubicBezTo>
                  <a:pt x="591489" y="593908"/>
                  <a:pt x="499126" y="647945"/>
                  <a:pt x="641023" y="593889"/>
                </a:cubicBezTo>
                <a:cubicBezTo>
                  <a:pt x="676504" y="580372"/>
                  <a:pt x="708407" y="557849"/>
                  <a:pt x="744718" y="546754"/>
                </a:cubicBezTo>
                <a:cubicBezTo>
                  <a:pt x="821979" y="523146"/>
                  <a:pt x="901890" y="509288"/>
                  <a:pt x="980388" y="490194"/>
                </a:cubicBezTo>
                <a:cubicBezTo>
                  <a:pt x="1018155" y="481008"/>
                  <a:pt x="1054942" y="466734"/>
                  <a:pt x="1093510" y="461913"/>
                </a:cubicBezTo>
                <a:cubicBezTo>
                  <a:pt x="1143786" y="455629"/>
                  <a:pt x="1194318" y="451128"/>
                  <a:pt x="1244339" y="443060"/>
                </a:cubicBezTo>
                <a:cubicBezTo>
                  <a:pt x="1291793" y="435406"/>
                  <a:pt x="1338372" y="422946"/>
                  <a:pt x="1385741" y="414779"/>
                </a:cubicBezTo>
                <a:cubicBezTo>
                  <a:pt x="1498947" y="395261"/>
                  <a:pt x="1521307" y="395627"/>
                  <a:pt x="1630838" y="386499"/>
                </a:cubicBezTo>
                <a:cubicBezTo>
                  <a:pt x="1662261" y="380214"/>
                  <a:pt x="1693453" y="372643"/>
                  <a:pt x="1725106" y="367645"/>
                </a:cubicBezTo>
                <a:cubicBezTo>
                  <a:pt x="1753212" y="363207"/>
                  <a:pt x="1781926" y="363163"/>
                  <a:pt x="1809947" y="358218"/>
                </a:cubicBezTo>
                <a:cubicBezTo>
                  <a:pt x="1835464" y="353715"/>
                  <a:pt x="1859766" y="343406"/>
                  <a:pt x="1885361" y="339365"/>
                </a:cubicBezTo>
                <a:cubicBezTo>
                  <a:pt x="1919644" y="333952"/>
                  <a:pt x="1954521" y="333392"/>
                  <a:pt x="1989056" y="329938"/>
                </a:cubicBezTo>
                <a:cubicBezTo>
                  <a:pt x="2017369" y="327107"/>
                  <a:pt x="2045729" y="324535"/>
                  <a:pt x="2073897" y="320511"/>
                </a:cubicBezTo>
                <a:cubicBezTo>
                  <a:pt x="2113683" y="314827"/>
                  <a:pt x="2121702" y="309888"/>
                  <a:pt x="2158739" y="301658"/>
                </a:cubicBezTo>
                <a:cubicBezTo>
                  <a:pt x="2174380" y="298182"/>
                  <a:pt x="2190526" y="296835"/>
                  <a:pt x="2205873" y="292231"/>
                </a:cubicBezTo>
                <a:cubicBezTo>
                  <a:pt x="2232771" y="284161"/>
                  <a:pt x="2261294" y="265540"/>
                  <a:pt x="2290714" y="263950"/>
                </a:cubicBezTo>
                <a:cubicBezTo>
                  <a:pt x="2394305" y="258351"/>
                  <a:pt x="2498103" y="257666"/>
                  <a:pt x="2601798" y="254524"/>
                </a:cubicBezTo>
                <a:cubicBezTo>
                  <a:pt x="2626936" y="248239"/>
                  <a:pt x="2651804" y="240752"/>
                  <a:pt x="2677213" y="235670"/>
                </a:cubicBezTo>
                <a:cubicBezTo>
                  <a:pt x="2692924" y="232528"/>
                  <a:pt x="2708803" y="230129"/>
                  <a:pt x="2724347" y="226243"/>
                </a:cubicBezTo>
                <a:cubicBezTo>
                  <a:pt x="2756378" y="218235"/>
                  <a:pt x="2808545" y="192107"/>
                  <a:pt x="2828042" y="179109"/>
                </a:cubicBezTo>
                <a:lnTo>
                  <a:pt x="2941163" y="103695"/>
                </a:lnTo>
                <a:lnTo>
                  <a:pt x="2997724" y="65987"/>
                </a:lnTo>
                <a:cubicBezTo>
                  <a:pt x="3051335" y="12378"/>
                  <a:pt x="2999715" y="55565"/>
                  <a:pt x="3054285" y="28280"/>
                </a:cubicBezTo>
                <a:cubicBezTo>
                  <a:pt x="3127379" y="-8267"/>
                  <a:pt x="3039763" y="23694"/>
                  <a:pt x="3110846" y="0"/>
                </a:cubicBezTo>
                <a:cubicBezTo>
                  <a:pt x="3133845" y="7667"/>
                  <a:pt x="3149135" y="10008"/>
                  <a:pt x="3167407" y="28280"/>
                </a:cubicBezTo>
                <a:cubicBezTo>
                  <a:pt x="3175418" y="36291"/>
                  <a:pt x="3175018" y="55156"/>
                  <a:pt x="3186260" y="56561"/>
                </a:cubicBezTo>
                <a:cubicBezTo>
                  <a:pt x="3279852" y="68260"/>
                  <a:pt x="3374796" y="62845"/>
                  <a:pt x="3469064" y="65987"/>
                </a:cubicBezTo>
                <a:cubicBezTo>
                  <a:pt x="3481633" y="69129"/>
                  <a:pt x="3494812" y="70431"/>
                  <a:pt x="3506772" y="75414"/>
                </a:cubicBezTo>
                <a:cubicBezTo>
                  <a:pt x="3574816" y="103766"/>
                  <a:pt x="3564105" y="95043"/>
                  <a:pt x="3591613" y="12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95EAF4D4-45AC-4021-A941-8BE1E0E710CE}"/>
              </a:ext>
            </a:extLst>
          </p:cNvPr>
          <p:cNvSpPr/>
          <p:nvPr/>
        </p:nvSpPr>
        <p:spPr>
          <a:xfrm>
            <a:off x="4623766" y="4454798"/>
            <a:ext cx="3619893" cy="584462"/>
          </a:xfrm>
          <a:custGeom>
            <a:avLst/>
            <a:gdLst>
              <a:gd name="connsiteX0" fmla="*/ 0 w 3619893"/>
              <a:gd name="connsiteY0" fmla="*/ 584462 h 584462"/>
              <a:gd name="connsiteX1" fmla="*/ 131975 w 3619893"/>
              <a:gd name="connsiteY1" fmla="*/ 556182 h 584462"/>
              <a:gd name="connsiteX2" fmla="*/ 216817 w 3619893"/>
              <a:gd name="connsiteY2" fmla="*/ 546755 h 584462"/>
              <a:gd name="connsiteX3" fmla="*/ 329938 w 3619893"/>
              <a:gd name="connsiteY3" fmla="*/ 527901 h 584462"/>
              <a:gd name="connsiteX4" fmla="*/ 631596 w 3619893"/>
              <a:gd name="connsiteY4" fmla="*/ 518475 h 584462"/>
              <a:gd name="connsiteX5" fmla="*/ 2582944 w 3619893"/>
              <a:gd name="connsiteY5" fmla="*/ 509048 h 584462"/>
              <a:gd name="connsiteX6" fmla="*/ 2658359 w 3619893"/>
              <a:gd name="connsiteY6" fmla="*/ 499621 h 584462"/>
              <a:gd name="connsiteX7" fmla="*/ 2686639 w 3619893"/>
              <a:gd name="connsiteY7" fmla="*/ 480767 h 584462"/>
              <a:gd name="connsiteX8" fmla="*/ 2724346 w 3619893"/>
              <a:gd name="connsiteY8" fmla="*/ 461914 h 584462"/>
              <a:gd name="connsiteX9" fmla="*/ 2790334 w 3619893"/>
              <a:gd name="connsiteY9" fmla="*/ 452487 h 584462"/>
              <a:gd name="connsiteX10" fmla="*/ 2865749 w 3619893"/>
              <a:gd name="connsiteY10" fmla="*/ 424207 h 584462"/>
              <a:gd name="connsiteX11" fmla="*/ 2903456 w 3619893"/>
              <a:gd name="connsiteY11" fmla="*/ 405353 h 584462"/>
              <a:gd name="connsiteX12" fmla="*/ 2941163 w 3619893"/>
              <a:gd name="connsiteY12" fmla="*/ 395926 h 584462"/>
              <a:gd name="connsiteX13" fmla="*/ 3035431 w 3619893"/>
              <a:gd name="connsiteY13" fmla="*/ 358219 h 584462"/>
              <a:gd name="connsiteX14" fmla="*/ 3129699 w 3619893"/>
              <a:gd name="connsiteY14" fmla="*/ 311085 h 584462"/>
              <a:gd name="connsiteX15" fmla="*/ 3186260 w 3619893"/>
              <a:gd name="connsiteY15" fmla="*/ 282805 h 584462"/>
              <a:gd name="connsiteX16" fmla="*/ 3214540 w 3619893"/>
              <a:gd name="connsiteY16" fmla="*/ 216817 h 584462"/>
              <a:gd name="connsiteX17" fmla="*/ 3233394 w 3619893"/>
              <a:gd name="connsiteY17" fmla="*/ 179110 h 584462"/>
              <a:gd name="connsiteX18" fmla="*/ 3242821 w 3619893"/>
              <a:gd name="connsiteY18" fmla="*/ 150829 h 584462"/>
              <a:gd name="connsiteX19" fmla="*/ 3271101 w 3619893"/>
              <a:gd name="connsiteY19" fmla="*/ 131976 h 584462"/>
              <a:gd name="connsiteX20" fmla="*/ 3299382 w 3619893"/>
              <a:gd name="connsiteY20" fmla="*/ 103695 h 584462"/>
              <a:gd name="connsiteX21" fmla="*/ 3327662 w 3619893"/>
              <a:gd name="connsiteY21" fmla="*/ 84842 h 584462"/>
              <a:gd name="connsiteX22" fmla="*/ 3365369 w 3619893"/>
              <a:gd name="connsiteY22" fmla="*/ 47134 h 584462"/>
              <a:gd name="connsiteX23" fmla="*/ 3478491 w 3619893"/>
              <a:gd name="connsiteY23" fmla="*/ 0 h 584462"/>
              <a:gd name="connsiteX24" fmla="*/ 3619893 w 3619893"/>
              <a:gd name="connsiteY24" fmla="*/ 9427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19893" h="584462">
                <a:moveTo>
                  <a:pt x="0" y="584462"/>
                </a:moveTo>
                <a:cubicBezTo>
                  <a:pt x="277787" y="549738"/>
                  <a:pt x="-91905" y="600957"/>
                  <a:pt x="131975" y="556182"/>
                </a:cubicBezTo>
                <a:cubicBezTo>
                  <a:pt x="159877" y="550602"/>
                  <a:pt x="188648" y="550779"/>
                  <a:pt x="216817" y="546755"/>
                </a:cubicBezTo>
                <a:cubicBezTo>
                  <a:pt x="254660" y="541349"/>
                  <a:pt x="291799" y="530501"/>
                  <a:pt x="329938" y="527901"/>
                </a:cubicBezTo>
                <a:cubicBezTo>
                  <a:pt x="430307" y="521058"/>
                  <a:pt x="530998" y="519317"/>
                  <a:pt x="631596" y="518475"/>
                </a:cubicBezTo>
                <a:lnTo>
                  <a:pt x="2582944" y="509048"/>
                </a:lnTo>
                <a:cubicBezTo>
                  <a:pt x="2608082" y="505906"/>
                  <a:pt x="2633918" y="506287"/>
                  <a:pt x="2658359" y="499621"/>
                </a:cubicBezTo>
                <a:cubicBezTo>
                  <a:pt x="2669289" y="496640"/>
                  <a:pt x="2676802" y="486388"/>
                  <a:pt x="2686639" y="480767"/>
                </a:cubicBezTo>
                <a:cubicBezTo>
                  <a:pt x="2698840" y="473795"/>
                  <a:pt x="2710789" y="465611"/>
                  <a:pt x="2724346" y="461914"/>
                </a:cubicBezTo>
                <a:cubicBezTo>
                  <a:pt x="2745782" y="456068"/>
                  <a:pt x="2768338" y="455629"/>
                  <a:pt x="2790334" y="452487"/>
                </a:cubicBezTo>
                <a:cubicBezTo>
                  <a:pt x="2821423" y="442124"/>
                  <a:pt x="2831944" y="439231"/>
                  <a:pt x="2865749" y="424207"/>
                </a:cubicBezTo>
                <a:cubicBezTo>
                  <a:pt x="2878590" y="418500"/>
                  <a:pt x="2890298" y="410287"/>
                  <a:pt x="2903456" y="405353"/>
                </a:cubicBezTo>
                <a:cubicBezTo>
                  <a:pt x="2915587" y="400804"/>
                  <a:pt x="2928594" y="399068"/>
                  <a:pt x="2941163" y="395926"/>
                </a:cubicBezTo>
                <a:cubicBezTo>
                  <a:pt x="3026853" y="344513"/>
                  <a:pt x="2948629" y="384260"/>
                  <a:pt x="3035431" y="358219"/>
                </a:cubicBezTo>
                <a:cubicBezTo>
                  <a:pt x="3095967" y="340058"/>
                  <a:pt x="3071964" y="339953"/>
                  <a:pt x="3129699" y="311085"/>
                </a:cubicBezTo>
                <a:cubicBezTo>
                  <a:pt x="3207761" y="272054"/>
                  <a:pt x="3105205" y="336839"/>
                  <a:pt x="3186260" y="282805"/>
                </a:cubicBezTo>
                <a:cubicBezTo>
                  <a:pt x="3248809" y="157700"/>
                  <a:pt x="3172914" y="313942"/>
                  <a:pt x="3214540" y="216817"/>
                </a:cubicBezTo>
                <a:cubicBezTo>
                  <a:pt x="3220076" y="203901"/>
                  <a:pt x="3227858" y="192026"/>
                  <a:pt x="3233394" y="179110"/>
                </a:cubicBezTo>
                <a:cubicBezTo>
                  <a:pt x="3237308" y="169977"/>
                  <a:pt x="3236613" y="158588"/>
                  <a:pt x="3242821" y="150829"/>
                </a:cubicBezTo>
                <a:cubicBezTo>
                  <a:pt x="3249898" y="141982"/>
                  <a:pt x="3262398" y="139229"/>
                  <a:pt x="3271101" y="131976"/>
                </a:cubicBezTo>
                <a:cubicBezTo>
                  <a:pt x="3281343" y="123441"/>
                  <a:pt x="3289140" y="112230"/>
                  <a:pt x="3299382" y="103695"/>
                </a:cubicBezTo>
                <a:cubicBezTo>
                  <a:pt x="3308085" y="96442"/>
                  <a:pt x="3319060" y="92215"/>
                  <a:pt x="3327662" y="84842"/>
                </a:cubicBezTo>
                <a:cubicBezTo>
                  <a:pt x="3341158" y="73274"/>
                  <a:pt x="3350579" y="56994"/>
                  <a:pt x="3365369" y="47134"/>
                </a:cubicBezTo>
                <a:cubicBezTo>
                  <a:pt x="3417569" y="12334"/>
                  <a:pt x="3429561" y="12233"/>
                  <a:pt x="3478491" y="0"/>
                </a:cubicBezTo>
                <a:cubicBezTo>
                  <a:pt x="3613600" y="9651"/>
                  <a:pt x="3566362" y="9427"/>
                  <a:pt x="3619893" y="94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EF7815D0-598E-49A7-96C2-0BBDBA051430}"/>
              </a:ext>
            </a:extLst>
          </p:cNvPr>
          <p:cNvSpPr/>
          <p:nvPr/>
        </p:nvSpPr>
        <p:spPr>
          <a:xfrm>
            <a:off x="4595485" y="5058114"/>
            <a:ext cx="3667026" cy="659876"/>
          </a:xfrm>
          <a:custGeom>
            <a:avLst/>
            <a:gdLst>
              <a:gd name="connsiteX0" fmla="*/ 0 w 3667026"/>
              <a:gd name="connsiteY0" fmla="*/ 0 h 659876"/>
              <a:gd name="connsiteX1" fmla="*/ 282804 w 3667026"/>
              <a:gd name="connsiteY1" fmla="*/ 141402 h 659876"/>
              <a:gd name="connsiteX2" fmla="*/ 386499 w 3667026"/>
              <a:gd name="connsiteY2" fmla="*/ 179109 h 659876"/>
              <a:gd name="connsiteX3" fmla="*/ 603315 w 3667026"/>
              <a:gd name="connsiteY3" fmla="*/ 273377 h 659876"/>
              <a:gd name="connsiteX4" fmla="*/ 725864 w 3667026"/>
              <a:gd name="connsiteY4" fmla="*/ 311084 h 659876"/>
              <a:gd name="connsiteX5" fmla="*/ 961534 w 3667026"/>
              <a:gd name="connsiteY5" fmla="*/ 405352 h 659876"/>
              <a:gd name="connsiteX6" fmla="*/ 1074655 w 3667026"/>
              <a:gd name="connsiteY6" fmla="*/ 433633 h 659876"/>
              <a:gd name="connsiteX7" fmla="*/ 1178350 w 3667026"/>
              <a:gd name="connsiteY7" fmla="*/ 480767 h 659876"/>
              <a:gd name="connsiteX8" fmla="*/ 1282045 w 3667026"/>
              <a:gd name="connsiteY8" fmla="*/ 509047 h 659876"/>
              <a:gd name="connsiteX9" fmla="*/ 1376313 w 3667026"/>
              <a:gd name="connsiteY9" fmla="*/ 537328 h 659876"/>
              <a:gd name="connsiteX10" fmla="*/ 1461154 w 3667026"/>
              <a:gd name="connsiteY10" fmla="*/ 565608 h 659876"/>
              <a:gd name="connsiteX11" fmla="*/ 1508288 w 3667026"/>
              <a:gd name="connsiteY11" fmla="*/ 575035 h 659876"/>
              <a:gd name="connsiteX12" fmla="*/ 1611983 w 3667026"/>
              <a:gd name="connsiteY12" fmla="*/ 593889 h 659876"/>
              <a:gd name="connsiteX13" fmla="*/ 1772239 w 3667026"/>
              <a:gd name="connsiteY13" fmla="*/ 622169 h 659876"/>
              <a:gd name="connsiteX14" fmla="*/ 2139884 w 3667026"/>
              <a:gd name="connsiteY14" fmla="*/ 631596 h 659876"/>
              <a:gd name="connsiteX15" fmla="*/ 2177591 w 3667026"/>
              <a:gd name="connsiteY15" fmla="*/ 641023 h 659876"/>
              <a:gd name="connsiteX16" fmla="*/ 2205872 w 3667026"/>
              <a:gd name="connsiteY16" fmla="*/ 650449 h 659876"/>
              <a:gd name="connsiteX17" fmla="*/ 2262433 w 3667026"/>
              <a:gd name="connsiteY17" fmla="*/ 659876 h 659876"/>
              <a:gd name="connsiteX18" fmla="*/ 2403835 w 3667026"/>
              <a:gd name="connsiteY18" fmla="*/ 650449 h 659876"/>
              <a:gd name="connsiteX19" fmla="*/ 2488676 w 3667026"/>
              <a:gd name="connsiteY19" fmla="*/ 622169 h 659876"/>
              <a:gd name="connsiteX20" fmla="*/ 2535810 w 3667026"/>
              <a:gd name="connsiteY20" fmla="*/ 612742 h 659876"/>
              <a:gd name="connsiteX21" fmla="*/ 2620651 w 3667026"/>
              <a:gd name="connsiteY21" fmla="*/ 593889 h 659876"/>
              <a:gd name="connsiteX22" fmla="*/ 2762053 w 3667026"/>
              <a:gd name="connsiteY22" fmla="*/ 584462 h 659876"/>
              <a:gd name="connsiteX23" fmla="*/ 2837468 w 3667026"/>
              <a:gd name="connsiteY23" fmla="*/ 565608 h 659876"/>
              <a:gd name="connsiteX24" fmla="*/ 2903455 w 3667026"/>
              <a:gd name="connsiteY24" fmla="*/ 556181 h 659876"/>
              <a:gd name="connsiteX25" fmla="*/ 2960016 w 3667026"/>
              <a:gd name="connsiteY25" fmla="*/ 546755 h 659876"/>
              <a:gd name="connsiteX26" fmla="*/ 3007150 w 3667026"/>
              <a:gd name="connsiteY26" fmla="*/ 527901 h 659876"/>
              <a:gd name="connsiteX27" fmla="*/ 3044857 w 3667026"/>
              <a:gd name="connsiteY27" fmla="*/ 518474 h 659876"/>
              <a:gd name="connsiteX28" fmla="*/ 3082565 w 3667026"/>
              <a:gd name="connsiteY28" fmla="*/ 499620 h 659876"/>
              <a:gd name="connsiteX29" fmla="*/ 3120272 w 3667026"/>
              <a:gd name="connsiteY29" fmla="*/ 490194 h 659876"/>
              <a:gd name="connsiteX30" fmla="*/ 3148552 w 3667026"/>
              <a:gd name="connsiteY30" fmla="*/ 480767 h 659876"/>
              <a:gd name="connsiteX31" fmla="*/ 3487917 w 3667026"/>
              <a:gd name="connsiteY31" fmla="*/ 499620 h 659876"/>
              <a:gd name="connsiteX32" fmla="*/ 3516198 w 3667026"/>
              <a:gd name="connsiteY32" fmla="*/ 509047 h 659876"/>
              <a:gd name="connsiteX33" fmla="*/ 3667026 w 3667026"/>
              <a:gd name="connsiteY33" fmla="*/ 518474 h 6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67026" h="659876">
                <a:moveTo>
                  <a:pt x="0" y="0"/>
                </a:moveTo>
                <a:cubicBezTo>
                  <a:pt x="94268" y="47134"/>
                  <a:pt x="187178" y="97088"/>
                  <a:pt x="282804" y="141402"/>
                </a:cubicBezTo>
                <a:cubicBezTo>
                  <a:pt x="316174" y="156866"/>
                  <a:pt x="352490" y="165105"/>
                  <a:pt x="386499" y="179109"/>
                </a:cubicBezTo>
                <a:cubicBezTo>
                  <a:pt x="459371" y="209115"/>
                  <a:pt x="527992" y="250201"/>
                  <a:pt x="603315" y="273377"/>
                </a:cubicBezTo>
                <a:cubicBezTo>
                  <a:pt x="644165" y="285946"/>
                  <a:pt x="685760" y="296309"/>
                  <a:pt x="725864" y="311084"/>
                </a:cubicBezTo>
                <a:cubicBezTo>
                  <a:pt x="805255" y="340333"/>
                  <a:pt x="879452" y="384831"/>
                  <a:pt x="961534" y="405352"/>
                </a:cubicBezTo>
                <a:cubicBezTo>
                  <a:pt x="999241" y="414779"/>
                  <a:pt x="1037945" y="420864"/>
                  <a:pt x="1074655" y="433633"/>
                </a:cubicBezTo>
                <a:cubicBezTo>
                  <a:pt x="1110516" y="446106"/>
                  <a:pt x="1142668" y="467792"/>
                  <a:pt x="1178350" y="480767"/>
                </a:cubicBezTo>
                <a:cubicBezTo>
                  <a:pt x="1212020" y="493011"/>
                  <a:pt x="1247596" y="499204"/>
                  <a:pt x="1282045" y="509047"/>
                </a:cubicBezTo>
                <a:cubicBezTo>
                  <a:pt x="1313589" y="518060"/>
                  <a:pt x="1345030" y="527449"/>
                  <a:pt x="1376313" y="537328"/>
                </a:cubicBezTo>
                <a:cubicBezTo>
                  <a:pt x="1404739" y="546305"/>
                  <a:pt x="1432491" y="557419"/>
                  <a:pt x="1461154" y="565608"/>
                </a:cubicBezTo>
                <a:cubicBezTo>
                  <a:pt x="1476560" y="570010"/>
                  <a:pt x="1492647" y="571559"/>
                  <a:pt x="1508288" y="575035"/>
                </a:cubicBezTo>
                <a:cubicBezTo>
                  <a:pt x="1652582" y="607101"/>
                  <a:pt x="1387348" y="553047"/>
                  <a:pt x="1611983" y="593889"/>
                </a:cubicBezTo>
                <a:cubicBezTo>
                  <a:pt x="1699646" y="609827"/>
                  <a:pt x="1605432" y="612545"/>
                  <a:pt x="1772239" y="622169"/>
                </a:cubicBezTo>
                <a:cubicBezTo>
                  <a:pt x="1894624" y="629230"/>
                  <a:pt x="2017336" y="628454"/>
                  <a:pt x="2139884" y="631596"/>
                </a:cubicBezTo>
                <a:cubicBezTo>
                  <a:pt x="2152453" y="634738"/>
                  <a:pt x="2165134" y="637464"/>
                  <a:pt x="2177591" y="641023"/>
                </a:cubicBezTo>
                <a:cubicBezTo>
                  <a:pt x="2187146" y="643753"/>
                  <a:pt x="2196172" y="648293"/>
                  <a:pt x="2205872" y="650449"/>
                </a:cubicBezTo>
                <a:cubicBezTo>
                  <a:pt x="2224531" y="654595"/>
                  <a:pt x="2243579" y="656734"/>
                  <a:pt x="2262433" y="659876"/>
                </a:cubicBezTo>
                <a:cubicBezTo>
                  <a:pt x="2309567" y="656734"/>
                  <a:pt x="2356856" y="655394"/>
                  <a:pt x="2403835" y="650449"/>
                </a:cubicBezTo>
                <a:cubicBezTo>
                  <a:pt x="2440998" y="646537"/>
                  <a:pt x="2451665" y="633273"/>
                  <a:pt x="2488676" y="622169"/>
                </a:cubicBezTo>
                <a:cubicBezTo>
                  <a:pt x="2504023" y="617565"/>
                  <a:pt x="2520169" y="616218"/>
                  <a:pt x="2535810" y="612742"/>
                </a:cubicBezTo>
                <a:cubicBezTo>
                  <a:pt x="2561583" y="607014"/>
                  <a:pt x="2594794" y="596475"/>
                  <a:pt x="2620651" y="593889"/>
                </a:cubicBezTo>
                <a:cubicBezTo>
                  <a:pt x="2667655" y="589189"/>
                  <a:pt x="2714919" y="587604"/>
                  <a:pt x="2762053" y="584462"/>
                </a:cubicBezTo>
                <a:cubicBezTo>
                  <a:pt x="2787191" y="578177"/>
                  <a:pt x="2812059" y="570690"/>
                  <a:pt x="2837468" y="565608"/>
                </a:cubicBezTo>
                <a:cubicBezTo>
                  <a:pt x="2859255" y="561250"/>
                  <a:pt x="2881494" y="559559"/>
                  <a:pt x="2903455" y="556181"/>
                </a:cubicBezTo>
                <a:cubicBezTo>
                  <a:pt x="2922346" y="553275"/>
                  <a:pt x="2941162" y="549897"/>
                  <a:pt x="2960016" y="546755"/>
                </a:cubicBezTo>
                <a:cubicBezTo>
                  <a:pt x="2975727" y="540470"/>
                  <a:pt x="2991097" y="533252"/>
                  <a:pt x="3007150" y="527901"/>
                </a:cubicBezTo>
                <a:cubicBezTo>
                  <a:pt x="3019441" y="523804"/>
                  <a:pt x="3032726" y="523023"/>
                  <a:pt x="3044857" y="518474"/>
                </a:cubicBezTo>
                <a:cubicBezTo>
                  <a:pt x="3058015" y="513540"/>
                  <a:pt x="3069407" y="504554"/>
                  <a:pt x="3082565" y="499620"/>
                </a:cubicBezTo>
                <a:cubicBezTo>
                  <a:pt x="3094696" y="495071"/>
                  <a:pt x="3107815" y="493753"/>
                  <a:pt x="3120272" y="490194"/>
                </a:cubicBezTo>
                <a:cubicBezTo>
                  <a:pt x="3129826" y="487464"/>
                  <a:pt x="3139125" y="483909"/>
                  <a:pt x="3148552" y="480767"/>
                </a:cubicBezTo>
                <a:cubicBezTo>
                  <a:pt x="3315656" y="485989"/>
                  <a:pt x="3371607" y="466390"/>
                  <a:pt x="3487917" y="499620"/>
                </a:cubicBezTo>
                <a:cubicBezTo>
                  <a:pt x="3497472" y="502350"/>
                  <a:pt x="3506316" y="508007"/>
                  <a:pt x="3516198" y="509047"/>
                </a:cubicBezTo>
                <a:cubicBezTo>
                  <a:pt x="3566295" y="514321"/>
                  <a:pt x="3667026" y="518474"/>
                  <a:pt x="3667026" y="51847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CE1ACDFF-BB10-42A8-9425-096275C2C117}"/>
              </a:ext>
            </a:extLst>
          </p:cNvPr>
          <p:cNvSpPr/>
          <p:nvPr/>
        </p:nvSpPr>
        <p:spPr>
          <a:xfrm>
            <a:off x="4604912" y="5067542"/>
            <a:ext cx="3733015" cy="1121789"/>
          </a:xfrm>
          <a:custGeom>
            <a:avLst/>
            <a:gdLst>
              <a:gd name="connsiteX0" fmla="*/ 0 w 3733015"/>
              <a:gd name="connsiteY0" fmla="*/ 0 h 1470581"/>
              <a:gd name="connsiteX1" fmla="*/ 9427 w 3733015"/>
              <a:gd name="connsiteY1" fmla="*/ 84841 h 1470581"/>
              <a:gd name="connsiteX2" fmla="*/ 56561 w 3733015"/>
              <a:gd name="connsiteY2" fmla="*/ 141402 h 1470581"/>
              <a:gd name="connsiteX3" fmla="*/ 84842 w 3733015"/>
              <a:gd name="connsiteY3" fmla="*/ 179109 h 1470581"/>
              <a:gd name="connsiteX4" fmla="*/ 150829 w 3733015"/>
              <a:gd name="connsiteY4" fmla="*/ 216816 h 1470581"/>
              <a:gd name="connsiteX5" fmla="*/ 197963 w 3733015"/>
              <a:gd name="connsiteY5" fmla="*/ 245097 h 1470581"/>
              <a:gd name="connsiteX6" fmla="*/ 292231 w 3733015"/>
              <a:gd name="connsiteY6" fmla="*/ 301657 h 1470581"/>
              <a:gd name="connsiteX7" fmla="*/ 386499 w 3733015"/>
              <a:gd name="connsiteY7" fmla="*/ 377072 h 1470581"/>
              <a:gd name="connsiteX8" fmla="*/ 424207 w 3733015"/>
              <a:gd name="connsiteY8" fmla="*/ 405352 h 1470581"/>
              <a:gd name="connsiteX9" fmla="*/ 471341 w 3733015"/>
              <a:gd name="connsiteY9" fmla="*/ 443059 h 1470581"/>
              <a:gd name="connsiteX10" fmla="*/ 499621 w 3733015"/>
              <a:gd name="connsiteY10" fmla="*/ 471340 h 1470581"/>
              <a:gd name="connsiteX11" fmla="*/ 537328 w 3733015"/>
              <a:gd name="connsiteY11" fmla="*/ 490193 h 1470581"/>
              <a:gd name="connsiteX12" fmla="*/ 575036 w 3733015"/>
              <a:gd name="connsiteY12" fmla="*/ 527901 h 1470581"/>
              <a:gd name="connsiteX13" fmla="*/ 659877 w 3733015"/>
              <a:gd name="connsiteY13" fmla="*/ 565608 h 1470581"/>
              <a:gd name="connsiteX14" fmla="*/ 707011 w 3733015"/>
              <a:gd name="connsiteY14" fmla="*/ 593888 h 1470581"/>
              <a:gd name="connsiteX15" fmla="*/ 782425 w 3733015"/>
              <a:gd name="connsiteY15" fmla="*/ 631596 h 1470581"/>
              <a:gd name="connsiteX16" fmla="*/ 848413 w 3733015"/>
              <a:gd name="connsiteY16" fmla="*/ 669303 h 1470581"/>
              <a:gd name="connsiteX17" fmla="*/ 876693 w 3733015"/>
              <a:gd name="connsiteY17" fmla="*/ 678730 h 1470581"/>
              <a:gd name="connsiteX18" fmla="*/ 952108 w 3733015"/>
              <a:gd name="connsiteY18" fmla="*/ 725864 h 1470581"/>
              <a:gd name="connsiteX19" fmla="*/ 1018095 w 3733015"/>
              <a:gd name="connsiteY19" fmla="*/ 772998 h 1470581"/>
              <a:gd name="connsiteX20" fmla="*/ 1102937 w 3733015"/>
              <a:gd name="connsiteY20" fmla="*/ 801278 h 1470581"/>
              <a:gd name="connsiteX21" fmla="*/ 1178351 w 3733015"/>
              <a:gd name="connsiteY21" fmla="*/ 838985 h 1470581"/>
              <a:gd name="connsiteX22" fmla="*/ 1225485 w 3733015"/>
              <a:gd name="connsiteY22" fmla="*/ 857839 h 1470581"/>
              <a:gd name="connsiteX23" fmla="*/ 1291473 w 3733015"/>
              <a:gd name="connsiteY23" fmla="*/ 895546 h 1470581"/>
              <a:gd name="connsiteX24" fmla="*/ 1348033 w 3733015"/>
              <a:gd name="connsiteY24" fmla="*/ 904973 h 1470581"/>
              <a:gd name="connsiteX25" fmla="*/ 1395167 w 3733015"/>
              <a:gd name="connsiteY25" fmla="*/ 914400 h 1470581"/>
              <a:gd name="connsiteX26" fmla="*/ 1451728 w 3733015"/>
              <a:gd name="connsiteY26" fmla="*/ 933253 h 1470581"/>
              <a:gd name="connsiteX27" fmla="*/ 1611984 w 3733015"/>
              <a:gd name="connsiteY27" fmla="*/ 952107 h 1470581"/>
              <a:gd name="connsiteX28" fmla="*/ 1659118 w 3733015"/>
              <a:gd name="connsiteY28" fmla="*/ 961534 h 1470581"/>
              <a:gd name="connsiteX29" fmla="*/ 1706252 w 3733015"/>
              <a:gd name="connsiteY29" fmla="*/ 989814 h 1470581"/>
              <a:gd name="connsiteX30" fmla="*/ 1753386 w 3733015"/>
              <a:gd name="connsiteY30" fmla="*/ 999241 h 1470581"/>
              <a:gd name="connsiteX31" fmla="*/ 1791093 w 3733015"/>
              <a:gd name="connsiteY31" fmla="*/ 1008668 h 1470581"/>
              <a:gd name="connsiteX32" fmla="*/ 1913642 w 3733015"/>
              <a:gd name="connsiteY32" fmla="*/ 1046375 h 1470581"/>
              <a:gd name="connsiteX33" fmla="*/ 2007910 w 3733015"/>
              <a:gd name="connsiteY33" fmla="*/ 1084082 h 1470581"/>
              <a:gd name="connsiteX34" fmla="*/ 2130458 w 3733015"/>
              <a:gd name="connsiteY34" fmla="*/ 1102936 h 1470581"/>
              <a:gd name="connsiteX35" fmla="*/ 2337848 w 3733015"/>
              <a:gd name="connsiteY35" fmla="*/ 1187777 h 1470581"/>
              <a:gd name="connsiteX36" fmla="*/ 2507530 w 3733015"/>
              <a:gd name="connsiteY36" fmla="*/ 1234911 h 1470581"/>
              <a:gd name="connsiteX37" fmla="*/ 2648932 w 3733015"/>
              <a:gd name="connsiteY37" fmla="*/ 1291472 h 1470581"/>
              <a:gd name="connsiteX38" fmla="*/ 2714920 w 3733015"/>
              <a:gd name="connsiteY38" fmla="*/ 1300899 h 1470581"/>
              <a:gd name="connsiteX39" fmla="*/ 2780908 w 3733015"/>
              <a:gd name="connsiteY39" fmla="*/ 1319752 h 1470581"/>
              <a:gd name="connsiteX40" fmla="*/ 2818615 w 3733015"/>
              <a:gd name="connsiteY40" fmla="*/ 1338606 h 1470581"/>
              <a:gd name="connsiteX41" fmla="*/ 2846895 w 3733015"/>
              <a:gd name="connsiteY41" fmla="*/ 1348033 h 1470581"/>
              <a:gd name="connsiteX42" fmla="*/ 2884603 w 3733015"/>
              <a:gd name="connsiteY42" fmla="*/ 1366886 h 1470581"/>
              <a:gd name="connsiteX43" fmla="*/ 2941163 w 3733015"/>
              <a:gd name="connsiteY43" fmla="*/ 1385740 h 1470581"/>
              <a:gd name="connsiteX44" fmla="*/ 2978871 w 3733015"/>
              <a:gd name="connsiteY44" fmla="*/ 1404593 h 1470581"/>
              <a:gd name="connsiteX45" fmla="*/ 3026005 w 3733015"/>
              <a:gd name="connsiteY45" fmla="*/ 1432874 h 1470581"/>
              <a:gd name="connsiteX46" fmla="*/ 3054285 w 3733015"/>
              <a:gd name="connsiteY46" fmla="*/ 1442301 h 1470581"/>
              <a:gd name="connsiteX47" fmla="*/ 3148553 w 3733015"/>
              <a:gd name="connsiteY47" fmla="*/ 1461154 h 1470581"/>
              <a:gd name="connsiteX48" fmla="*/ 3186260 w 3733015"/>
              <a:gd name="connsiteY48" fmla="*/ 1470581 h 1470581"/>
              <a:gd name="connsiteX49" fmla="*/ 3384223 w 3733015"/>
              <a:gd name="connsiteY49" fmla="*/ 1461154 h 1470581"/>
              <a:gd name="connsiteX50" fmla="*/ 3412504 w 3733015"/>
              <a:gd name="connsiteY50" fmla="*/ 1432874 h 1470581"/>
              <a:gd name="connsiteX51" fmla="*/ 3431357 w 3733015"/>
              <a:gd name="connsiteY51" fmla="*/ 1395167 h 1470581"/>
              <a:gd name="connsiteX52" fmla="*/ 3450211 w 3733015"/>
              <a:gd name="connsiteY52" fmla="*/ 1366886 h 1470581"/>
              <a:gd name="connsiteX53" fmla="*/ 3469064 w 3733015"/>
              <a:gd name="connsiteY53" fmla="*/ 1329179 h 1470581"/>
              <a:gd name="connsiteX54" fmla="*/ 3506772 w 3733015"/>
              <a:gd name="connsiteY54" fmla="*/ 1272618 h 1470581"/>
              <a:gd name="connsiteX55" fmla="*/ 3733015 w 3733015"/>
              <a:gd name="connsiteY55" fmla="*/ 1263191 h 147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33015" h="1470581">
                <a:moveTo>
                  <a:pt x="0" y="0"/>
                </a:moveTo>
                <a:cubicBezTo>
                  <a:pt x="3142" y="28280"/>
                  <a:pt x="2526" y="57236"/>
                  <a:pt x="9427" y="84841"/>
                </a:cubicBezTo>
                <a:cubicBezTo>
                  <a:pt x="14329" y="104447"/>
                  <a:pt x="45390" y="128369"/>
                  <a:pt x="56561" y="141402"/>
                </a:cubicBezTo>
                <a:cubicBezTo>
                  <a:pt x="66786" y="153331"/>
                  <a:pt x="73732" y="167999"/>
                  <a:pt x="84842" y="179109"/>
                </a:cubicBezTo>
                <a:cubicBezTo>
                  <a:pt x="99660" y="193927"/>
                  <a:pt x="134189" y="207571"/>
                  <a:pt x="150829" y="216816"/>
                </a:cubicBezTo>
                <a:cubicBezTo>
                  <a:pt x="166846" y="225714"/>
                  <a:pt x="182953" y="234590"/>
                  <a:pt x="197963" y="245097"/>
                </a:cubicBezTo>
                <a:cubicBezTo>
                  <a:pt x="278424" y="301420"/>
                  <a:pt x="209500" y="268566"/>
                  <a:pt x="292231" y="301657"/>
                </a:cubicBezTo>
                <a:lnTo>
                  <a:pt x="386499" y="377072"/>
                </a:lnTo>
                <a:cubicBezTo>
                  <a:pt x="398853" y="386779"/>
                  <a:pt x="411805" y="395706"/>
                  <a:pt x="424207" y="405352"/>
                </a:cubicBezTo>
                <a:cubicBezTo>
                  <a:pt x="440089" y="417705"/>
                  <a:pt x="457114" y="428832"/>
                  <a:pt x="471341" y="443059"/>
                </a:cubicBezTo>
                <a:cubicBezTo>
                  <a:pt x="480768" y="452486"/>
                  <a:pt x="488773" y="463591"/>
                  <a:pt x="499621" y="471340"/>
                </a:cubicBezTo>
                <a:cubicBezTo>
                  <a:pt x="511056" y="479508"/>
                  <a:pt x="524759" y="483909"/>
                  <a:pt x="537328" y="490193"/>
                </a:cubicBezTo>
                <a:cubicBezTo>
                  <a:pt x="549897" y="502762"/>
                  <a:pt x="560815" y="517236"/>
                  <a:pt x="575036" y="527901"/>
                </a:cubicBezTo>
                <a:cubicBezTo>
                  <a:pt x="595023" y="542891"/>
                  <a:pt x="639260" y="555299"/>
                  <a:pt x="659877" y="565608"/>
                </a:cubicBezTo>
                <a:cubicBezTo>
                  <a:pt x="676265" y="573802"/>
                  <a:pt x="690879" y="585201"/>
                  <a:pt x="707011" y="593888"/>
                </a:cubicBezTo>
                <a:cubicBezTo>
                  <a:pt x="731757" y="607213"/>
                  <a:pt x="759040" y="616007"/>
                  <a:pt x="782425" y="631596"/>
                </a:cubicBezTo>
                <a:cubicBezTo>
                  <a:pt x="810825" y="650528"/>
                  <a:pt x="814928" y="654952"/>
                  <a:pt x="848413" y="669303"/>
                </a:cubicBezTo>
                <a:cubicBezTo>
                  <a:pt x="857546" y="673217"/>
                  <a:pt x="867266" y="675588"/>
                  <a:pt x="876693" y="678730"/>
                </a:cubicBezTo>
                <a:cubicBezTo>
                  <a:pt x="983509" y="758841"/>
                  <a:pt x="848588" y="661165"/>
                  <a:pt x="952108" y="725864"/>
                </a:cubicBezTo>
                <a:cubicBezTo>
                  <a:pt x="969177" y="736532"/>
                  <a:pt x="998161" y="763031"/>
                  <a:pt x="1018095" y="772998"/>
                </a:cubicBezTo>
                <a:cubicBezTo>
                  <a:pt x="1053590" y="790746"/>
                  <a:pt x="1066935" y="792277"/>
                  <a:pt x="1102937" y="801278"/>
                </a:cubicBezTo>
                <a:cubicBezTo>
                  <a:pt x="1128075" y="813847"/>
                  <a:pt x="1152256" y="828547"/>
                  <a:pt x="1178351" y="838985"/>
                </a:cubicBezTo>
                <a:cubicBezTo>
                  <a:pt x="1194062" y="845270"/>
                  <a:pt x="1210350" y="850271"/>
                  <a:pt x="1225485" y="857839"/>
                </a:cubicBezTo>
                <a:cubicBezTo>
                  <a:pt x="1260198" y="875195"/>
                  <a:pt x="1250156" y="883151"/>
                  <a:pt x="1291473" y="895546"/>
                </a:cubicBezTo>
                <a:cubicBezTo>
                  <a:pt x="1309780" y="901038"/>
                  <a:pt x="1329228" y="901554"/>
                  <a:pt x="1348033" y="904973"/>
                </a:cubicBezTo>
                <a:cubicBezTo>
                  <a:pt x="1363797" y="907839"/>
                  <a:pt x="1379709" y="910184"/>
                  <a:pt x="1395167" y="914400"/>
                </a:cubicBezTo>
                <a:cubicBezTo>
                  <a:pt x="1414340" y="919629"/>
                  <a:pt x="1432363" y="928784"/>
                  <a:pt x="1451728" y="933253"/>
                </a:cubicBezTo>
                <a:cubicBezTo>
                  <a:pt x="1489249" y="941912"/>
                  <a:pt x="1580497" y="947909"/>
                  <a:pt x="1611984" y="952107"/>
                </a:cubicBezTo>
                <a:cubicBezTo>
                  <a:pt x="1627866" y="954225"/>
                  <a:pt x="1643407" y="958392"/>
                  <a:pt x="1659118" y="961534"/>
                </a:cubicBezTo>
                <a:cubicBezTo>
                  <a:pt x="1674829" y="970961"/>
                  <a:pt x="1689240" y="983009"/>
                  <a:pt x="1706252" y="989814"/>
                </a:cubicBezTo>
                <a:cubicBezTo>
                  <a:pt x="1721129" y="995765"/>
                  <a:pt x="1737745" y="995765"/>
                  <a:pt x="1753386" y="999241"/>
                </a:cubicBezTo>
                <a:cubicBezTo>
                  <a:pt x="1766033" y="1002052"/>
                  <a:pt x="1778917" y="1004240"/>
                  <a:pt x="1791093" y="1008668"/>
                </a:cubicBezTo>
                <a:cubicBezTo>
                  <a:pt x="1902194" y="1049068"/>
                  <a:pt x="1811476" y="1029347"/>
                  <a:pt x="1913642" y="1046375"/>
                </a:cubicBezTo>
                <a:cubicBezTo>
                  <a:pt x="1945065" y="1058944"/>
                  <a:pt x="1974407" y="1079296"/>
                  <a:pt x="2007910" y="1084082"/>
                </a:cubicBezTo>
                <a:cubicBezTo>
                  <a:pt x="2092819" y="1096212"/>
                  <a:pt x="2051980" y="1089856"/>
                  <a:pt x="2130458" y="1102936"/>
                </a:cubicBezTo>
                <a:cubicBezTo>
                  <a:pt x="2158190" y="1114821"/>
                  <a:pt x="2289936" y="1173685"/>
                  <a:pt x="2337848" y="1187777"/>
                </a:cubicBezTo>
                <a:cubicBezTo>
                  <a:pt x="2460422" y="1223828"/>
                  <a:pt x="2386322" y="1186429"/>
                  <a:pt x="2507530" y="1234911"/>
                </a:cubicBezTo>
                <a:cubicBezTo>
                  <a:pt x="2605050" y="1273919"/>
                  <a:pt x="2523876" y="1260207"/>
                  <a:pt x="2648932" y="1291472"/>
                </a:cubicBezTo>
                <a:cubicBezTo>
                  <a:pt x="2670488" y="1296861"/>
                  <a:pt x="2693059" y="1296924"/>
                  <a:pt x="2714920" y="1300899"/>
                </a:cubicBezTo>
                <a:cubicBezTo>
                  <a:pt x="2728771" y="1303417"/>
                  <a:pt x="2766028" y="1313375"/>
                  <a:pt x="2780908" y="1319752"/>
                </a:cubicBezTo>
                <a:cubicBezTo>
                  <a:pt x="2793824" y="1325288"/>
                  <a:pt x="2805699" y="1333070"/>
                  <a:pt x="2818615" y="1338606"/>
                </a:cubicBezTo>
                <a:cubicBezTo>
                  <a:pt x="2827748" y="1342520"/>
                  <a:pt x="2837762" y="1344119"/>
                  <a:pt x="2846895" y="1348033"/>
                </a:cubicBezTo>
                <a:cubicBezTo>
                  <a:pt x="2859812" y="1353569"/>
                  <a:pt x="2871555" y="1361667"/>
                  <a:pt x="2884603" y="1366886"/>
                </a:cubicBezTo>
                <a:cubicBezTo>
                  <a:pt x="2903055" y="1374267"/>
                  <a:pt x="2923388" y="1376853"/>
                  <a:pt x="2941163" y="1385740"/>
                </a:cubicBezTo>
                <a:cubicBezTo>
                  <a:pt x="2953732" y="1392024"/>
                  <a:pt x="2966587" y="1397768"/>
                  <a:pt x="2978871" y="1404593"/>
                </a:cubicBezTo>
                <a:cubicBezTo>
                  <a:pt x="2994888" y="1413491"/>
                  <a:pt x="3009617" y="1424680"/>
                  <a:pt x="3026005" y="1432874"/>
                </a:cubicBezTo>
                <a:cubicBezTo>
                  <a:pt x="3034893" y="1437318"/>
                  <a:pt x="3044603" y="1440067"/>
                  <a:pt x="3054285" y="1442301"/>
                </a:cubicBezTo>
                <a:cubicBezTo>
                  <a:pt x="3085509" y="1449507"/>
                  <a:pt x="3117465" y="1453382"/>
                  <a:pt x="3148553" y="1461154"/>
                </a:cubicBezTo>
                <a:lnTo>
                  <a:pt x="3186260" y="1470581"/>
                </a:lnTo>
                <a:cubicBezTo>
                  <a:pt x="3252248" y="1467439"/>
                  <a:pt x="3319059" y="1472015"/>
                  <a:pt x="3384223" y="1461154"/>
                </a:cubicBezTo>
                <a:cubicBezTo>
                  <a:pt x="3397373" y="1458962"/>
                  <a:pt x="3404755" y="1443722"/>
                  <a:pt x="3412504" y="1432874"/>
                </a:cubicBezTo>
                <a:cubicBezTo>
                  <a:pt x="3420672" y="1421439"/>
                  <a:pt x="3424385" y="1407368"/>
                  <a:pt x="3431357" y="1395167"/>
                </a:cubicBezTo>
                <a:cubicBezTo>
                  <a:pt x="3436978" y="1385330"/>
                  <a:pt x="3444590" y="1376723"/>
                  <a:pt x="3450211" y="1366886"/>
                </a:cubicBezTo>
                <a:cubicBezTo>
                  <a:pt x="3457183" y="1354685"/>
                  <a:pt x="3461834" y="1341229"/>
                  <a:pt x="3469064" y="1329179"/>
                </a:cubicBezTo>
                <a:cubicBezTo>
                  <a:pt x="3480722" y="1309749"/>
                  <a:pt x="3485275" y="1279784"/>
                  <a:pt x="3506772" y="1272618"/>
                </a:cubicBezTo>
                <a:cubicBezTo>
                  <a:pt x="3597653" y="1242323"/>
                  <a:pt x="3525115" y="1263191"/>
                  <a:pt x="3733015" y="126319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2D872474-4A2C-4A3F-95F4-3E10F5D4CE97}"/>
              </a:ext>
            </a:extLst>
          </p:cNvPr>
          <p:cNvSpPr/>
          <p:nvPr/>
        </p:nvSpPr>
        <p:spPr>
          <a:xfrm>
            <a:off x="4586058" y="5039261"/>
            <a:ext cx="3704734" cy="245209"/>
          </a:xfrm>
          <a:custGeom>
            <a:avLst/>
            <a:gdLst>
              <a:gd name="connsiteX0" fmla="*/ 0 w 3704734"/>
              <a:gd name="connsiteY0" fmla="*/ 0 h 245209"/>
              <a:gd name="connsiteX1" fmla="*/ 65987 w 3704734"/>
              <a:gd name="connsiteY1" fmla="*/ 9427 h 245209"/>
              <a:gd name="connsiteX2" fmla="*/ 546754 w 3704734"/>
              <a:gd name="connsiteY2" fmla="*/ 37707 h 245209"/>
              <a:gd name="connsiteX3" fmla="*/ 744717 w 3704734"/>
              <a:gd name="connsiteY3" fmla="*/ 56561 h 245209"/>
              <a:gd name="connsiteX4" fmla="*/ 820132 w 3704734"/>
              <a:gd name="connsiteY4" fmla="*/ 65988 h 245209"/>
              <a:gd name="connsiteX5" fmla="*/ 886119 w 3704734"/>
              <a:gd name="connsiteY5" fmla="*/ 84842 h 245209"/>
              <a:gd name="connsiteX6" fmla="*/ 942680 w 3704734"/>
              <a:gd name="connsiteY6" fmla="*/ 94268 h 245209"/>
              <a:gd name="connsiteX7" fmla="*/ 989814 w 3704734"/>
              <a:gd name="connsiteY7" fmla="*/ 103695 h 245209"/>
              <a:gd name="connsiteX8" fmla="*/ 1018095 w 3704734"/>
              <a:gd name="connsiteY8" fmla="*/ 113122 h 245209"/>
              <a:gd name="connsiteX9" fmla="*/ 1168924 w 3704734"/>
              <a:gd name="connsiteY9" fmla="*/ 131976 h 245209"/>
              <a:gd name="connsiteX10" fmla="*/ 1545996 w 3704734"/>
              <a:gd name="connsiteY10" fmla="*/ 160256 h 245209"/>
              <a:gd name="connsiteX11" fmla="*/ 1649691 w 3704734"/>
              <a:gd name="connsiteY11" fmla="*/ 169683 h 245209"/>
              <a:gd name="connsiteX12" fmla="*/ 1725105 w 3704734"/>
              <a:gd name="connsiteY12" fmla="*/ 179110 h 245209"/>
              <a:gd name="connsiteX13" fmla="*/ 2337847 w 3704734"/>
              <a:gd name="connsiteY13" fmla="*/ 188536 h 245209"/>
              <a:gd name="connsiteX14" fmla="*/ 2441542 w 3704734"/>
              <a:gd name="connsiteY14" fmla="*/ 207390 h 245209"/>
              <a:gd name="connsiteX15" fmla="*/ 2564091 w 3704734"/>
              <a:gd name="connsiteY15" fmla="*/ 226244 h 245209"/>
              <a:gd name="connsiteX16" fmla="*/ 2592371 w 3704734"/>
              <a:gd name="connsiteY16" fmla="*/ 235670 h 245209"/>
              <a:gd name="connsiteX17" fmla="*/ 3195686 w 3704734"/>
              <a:gd name="connsiteY17" fmla="*/ 235670 h 245209"/>
              <a:gd name="connsiteX18" fmla="*/ 3289954 w 3704734"/>
              <a:gd name="connsiteY18" fmla="*/ 207390 h 245209"/>
              <a:gd name="connsiteX19" fmla="*/ 3318235 w 3704734"/>
              <a:gd name="connsiteY19" fmla="*/ 197963 h 245209"/>
              <a:gd name="connsiteX20" fmla="*/ 3365369 w 3704734"/>
              <a:gd name="connsiteY20" fmla="*/ 150829 h 245209"/>
              <a:gd name="connsiteX21" fmla="*/ 3393649 w 3704734"/>
              <a:gd name="connsiteY21" fmla="*/ 122549 h 245209"/>
              <a:gd name="connsiteX22" fmla="*/ 3478491 w 3704734"/>
              <a:gd name="connsiteY22" fmla="*/ 75415 h 245209"/>
              <a:gd name="connsiteX23" fmla="*/ 3704734 w 3704734"/>
              <a:gd name="connsiteY23" fmla="*/ 37707 h 24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734" h="245209">
                <a:moveTo>
                  <a:pt x="0" y="0"/>
                </a:moveTo>
                <a:cubicBezTo>
                  <a:pt x="21996" y="3142"/>
                  <a:pt x="43854" y="7474"/>
                  <a:pt x="65987" y="9427"/>
                </a:cubicBezTo>
                <a:cubicBezTo>
                  <a:pt x="295504" y="29679"/>
                  <a:pt x="324483" y="28446"/>
                  <a:pt x="546754" y="37707"/>
                </a:cubicBezTo>
                <a:lnTo>
                  <a:pt x="744717" y="56561"/>
                </a:lnTo>
                <a:cubicBezTo>
                  <a:pt x="769916" y="59168"/>
                  <a:pt x="795290" y="61019"/>
                  <a:pt x="820132" y="65988"/>
                </a:cubicBezTo>
                <a:cubicBezTo>
                  <a:pt x="842564" y="70474"/>
                  <a:pt x="863829" y="79698"/>
                  <a:pt x="886119" y="84842"/>
                </a:cubicBezTo>
                <a:cubicBezTo>
                  <a:pt x="904743" y="89140"/>
                  <a:pt x="923875" y="90849"/>
                  <a:pt x="942680" y="94268"/>
                </a:cubicBezTo>
                <a:cubicBezTo>
                  <a:pt x="958444" y="97134"/>
                  <a:pt x="974270" y="99809"/>
                  <a:pt x="989814" y="103695"/>
                </a:cubicBezTo>
                <a:cubicBezTo>
                  <a:pt x="999454" y="106105"/>
                  <a:pt x="1008351" y="111173"/>
                  <a:pt x="1018095" y="113122"/>
                </a:cubicBezTo>
                <a:cubicBezTo>
                  <a:pt x="1049901" y="119483"/>
                  <a:pt x="1141847" y="129175"/>
                  <a:pt x="1168924" y="131976"/>
                </a:cubicBezTo>
                <a:cubicBezTo>
                  <a:pt x="1491992" y="165396"/>
                  <a:pt x="1222727" y="139399"/>
                  <a:pt x="1545996" y="160256"/>
                </a:cubicBezTo>
                <a:cubicBezTo>
                  <a:pt x="1580632" y="162491"/>
                  <a:pt x="1615174" y="166050"/>
                  <a:pt x="1649691" y="169683"/>
                </a:cubicBezTo>
                <a:cubicBezTo>
                  <a:pt x="1674885" y="172335"/>
                  <a:pt x="1699781" y="178416"/>
                  <a:pt x="1725105" y="179110"/>
                </a:cubicBezTo>
                <a:cubicBezTo>
                  <a:pt x="1929300" y="184704"/>
                  <a:pt x="2133600" y="185394"/>
                  <a:pt x="2337847" y="188536"/>
                </a:cubicBezTo>
                <a:cubicBezTo>
                  <a:pt x="2505593" y="212500"/>
                  <a:pt x="2330424" y="185166"/>
                  <a:pt x="2441542" y="207390"/>
                </a:cubicBezTo>
                <a:cubicBezTo>
                  <a:pt x="2474241" y="213930"/>
                  <a:pt x="2532398" y="221716"/>
                  <a:pt x="2564091" y="226244"/>
                </a:cubicBezTo>
                <a:cubicBezTo>
                  <a:pt x="2573518" y="229386"/>
                  <a:pt x="2582466" y="234878"/>
                  <a:pt x="2592371" y="235670"/>
                </a:cubicBezTo>
                <a:cubicBezTo>
                  <a:pt x="2818746" y="253779"/>
                  <a:pt x="2945937" y="241617"/>
                  <a:pt x="3195686" y="235670"/>
                </a:cubicBezTo>
                <a:cubicBezTo>
                  <a:pt x="3252676" y="221424"/>
                  <a:pt x="3221100" y="230342"/>
                  <a:pt x="3289954" y="207390"/>
                </a:cubicBezTo>
                <a:lnTo>
                  <a:pt x="3318235" y="197963"/>
                </a:lnTo>
                <a:cubicBezTo>
                  <a:pt x="3352801" y="146116"/>
                  <a:pt x="3318235" y="190108"/>
                  <a:pt x="3365369" y="150829"/>
                </a:cubicBezTo>
                <a:cubicBezTo>
                  <a:pt x="3375610" y="142294"/>
                  <a:pt x="3383126" y="130734"/>
                  <a:pt x="3393649" y="122549"/>
                </a:cubicBezTo>
                <a:cubicBezTo>
                  <a:pt x="3442270" y="84733"/>
                  <a:pt x="3435821" y="89638"/>
                  <a:pt x="3478491" y="75415"/>
                </a:cubicBezTo>
                <a:cubicBezTo>
                  <a:pt x="3582112" y="6332"/>
                  <a:pt x="3512392" y="37707"/>
                  <a:pt x="3704734" y="3770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A64AF10-3D89-49EE-8964-6E791A462CF5}"/>
                  </a:ext>
                </a:extLst>
              </p:cNvPr>
              <p:cNvSpPr/>
              <p:nvPr/>
            </p:nvSpPr>
            <p:spPr>
              <a:xfrm>
                <a:off x="8243658" y="485108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A64AF10-3D89-49EE-8964-6E791A462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58" y="4851084"/>
                <a:ext cx="10311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2312DF1-C307-4735-874E-26C20EB8DBCC}"/>
                  </a:ext>
                </a:extLst>
              </p:cNvPr>
              <p:cNvSpPr/>
              <p:nvPr/>
            </p:nvSpPr>
            <p:spPr>
              <a:xfrm>
                <a:off x="8290792" y="5793765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2312DF1-C307-4735-874E-26C20EB8D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792" y="5793764"/>
                <a:ext cx="14303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A2224F3-69A5-4388-B1A5-2C00EE18E4D9}"/>
                  </a:ext>
                </a:extLst>
              </p:cNvPr>
              <p:cNvSpPr/>
              <p:nvPr/>
            </p:nvSpPr>
            <p:spPr>
              <a:xfrm>
                <a:off x="8262511" y="5287057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A2224F3-69A5-4388-B1A5-2C00EE18E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511" y="5287056"/>
                <a:ext cx="10311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560A8CD-CC0A-434D-B402-B8A524A100BC}"/>
                  </a:ext>
                </a:extLst>
              </p:cNvPr>
              <p:cNvSpPr/>
              <p:nvPr/>
            </p:nvSpPr>
            <p:spPr>
              <a:xfrm>
                <a:off x="8215377" y="4323321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560A8CD-CC0A-434D-B402-B8A524A10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77" y="4323320"/>
                <a:ext cx="103118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DBAC956-7BCF-4010-B44C-DFF64FE20653}"/>
                  </a:ext>
                </a:extLst>
              </p:cNvPr>
              <p:cNvSpPr/>
              <p:nvPr/>
            </p:nvSpPr>
            <p:spPr>
              <a:xfrm>
                <a:off x="8215377" y="3965351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DBAC956-7BCF-4010-B44C-DFF64FE20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77" y="3965350"/>
                <a:ext cx="13710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FF400C81-56B1-4B4C-8F1A-9FCA36C24847}"/>
              </a:ext>
            </a:extLst>
          </p:cNvPr>
          <p:cNvSpPr txBox="1"/>
          <p:nvPr/>
        </p:nvSpPr>
        <p:spPr>
          <a:xfrm>
            <a:off x="2152650" y="3589327"/>
            <a:ext cx="4350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With sufficient samples, approximate the expectation of G.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46BEAF8-AD39-4D01-95F8-8509DA1FF6C0}"/>
              </a:ext>
            </a:extLst>
          </p:cNvPr>
          <p:cNvSpPr txBox="1"/>
          <p:nvPr/>
        </p:nvSpPr>
        <p:spPr>
          <a:xfrm>
            <a:off x="2175949" y="5635477"/>
            <a:ext cx="389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we estimate the expected value of G?</a:t>
            </a:r>
            <a:endParaRPr lang="zh-TW" altLang="en-US" sz="24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E6CFB8CE-DF30-4D59-854D-84A899C68CC1}"/>
              </a:ext>
            </a:extLst>
          </p:cNvPr>
          <p:cNvCxnSpPr>
            <a:cxnSpLocks/>
          </p:cNvCxnSpPr>
          <p:nvPr/>
        </p:nvCxnSpPr>
        <p:spPr>
          <a:xfrm flipH="1">
            <a:off x="3960540" y="5081916"/>
            <a:ext cx="584813" cy="636074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4E71DD56-ED37-439E-8861-32C0BAFEECC3}"/>
              </a:ext>
            </a:extLst>
          </p:cNvPr>
          <p:cNvSpPr/>
          <p:nvPr/>
        </p:nvSpPr>
        <p:spPr>
          <a:xfrm>
            <a:off x="8243658" y="3904554"/>
            <a:ext cx="1465600" cy="244911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BE860E3-1629-43B8-A287-0D735AD9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65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16" grpId="0" animBg="1"/>
      <p:bldP spid="17" grpId="0"/>
      <p:bldP spid="18" grpId="0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1F124D-9968-435E-8264-A0BA53D5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– Q-Learning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95CD244-2372-4986-A4C5-7E9B8112B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782" y="1314684"/>
                <a:ext cx="1078774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State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800" dirty="0"/>
                  <a:t>, the </a:t>
                </a:r>
                <a:r>
                  <a:rPr lang="en-US" altLang="zh-TW" sz="2800" i="1" dirty="0"/>
                  <a:t>cumulated</a:t>
                </a:r>
                <a:r>
                  <a:rPr lang="en-US" altLang="zh-TW" sz="2800" dirty="0"/>
                  <a:t> reward expects to be obtained after visiting state s </a:t>
                </a:r>
                <a:endParaRPr lang="zh-TW" altLang="en-US" sz="2800" dirty="0"/>
              </a:p>
              <a:p>
                <a:r>
                  <a:rPr lang="en-US" altLang="zh-TW" dirty="0"/>
                  <a:t>State-action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800" dirty="0"/>
                  <a:t>, the </a:t>
                </a:r>
                <a:r>
                  <a:rPr lang="en-US" altLang="zh-TW" sz="2800" i="1" dirty="0"/>
                  <a:t>cumulated</a:t>
                </a:r>
                <a:r>
                  <a:rPr lang="en-US" altLang="zh-TW" sz="2800" dirty="0"/>
                  <a:t> reward expects to be obtained after taking </a:t>
                </a:r>
                <a:r>
                  <a:rPr lang="en-US" altLang="zh-TW" sz="2800" dirty="0">
                    <a:solidFill>
                      <a:srgbClr val="0000FF"/>
                    </a:solidFill>
                  </a:rPr>
                  <a:t>a</a:t>
                </a:r>
                <a:r>
                  <a:rPr lang="en-US" altLang="zh-TW" sz="2800" dirty="0"/>
                  <a:t> at state </a:t>
                </a:r>
                <a:r>
                  <a:rPr lang="en-US" altLang="zh-TW" sz="2800" dirty="0">
                    <a:solidFill>
                      <a:srgbClr val="0000FF"/>
                    </a:solidFill>
                  </a:rPr>
                  <a:t>s</a:t>
                </a:r>
              </a:p>
              <a:p>
                <a:endParaRPr lang="en-US" altLang="zh-TW" sz="3200" dirty="0"/>
              </a:p>
              <a:p>
                <a:endParaRPr lang="en-US" altLang="zh-TW" sz="3200" dirty="0"/>
              </a:p>
              <a:p>
                <a:endParaRPr lang="en-US" altLang="zh-TW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5CD244-2372-4986-A4C5-7E9B8112B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782" y="1314684"/>
                <a:ext cx="10787742" cy="4351338"/>
              </a:xfrm>
              <a:blipFill rotWithShape="0">
                <a:blip r:embed="rId2"/>
                <a:stretch>
                  <a:fillRect l="-1130" t="-1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608F2EE2-51CB-45BD-9F15-6A62069F20DA}"/>
              </a:ext>
            </a:extLst>
          </p:cNvPr>
          <p:cNvSpPr/>
          <p:nvPr/>
        </p:nvSpPr>
        <p:spPr>
          <a:xfrm>
            <a:off x="2152650" y="4785767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8CB35E0-E185-4445-92AF-F1CA27510504}"/>
                  </a:ext>
                </a:extLst>
              </p:cNvPr>
              <p:cNvSpPr/>
              <p:nvPr/>
            </p:nvSpPr>
            <p:spPr>
              <a:xfrm>
                <a:off x="3050414" y="4561458"/>
                <a:ext cx="1185036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CB35E0-E185-4445-92AF-F1CA27510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414" y="4561458"/>
                <a:ext cx="1185036" cy="13589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0333F58-8CB3-4029-B015-D3563F609D82}"/>
              </a:ext>
            </a:extLst>
          </p:cNvPr>
          <p:cNvSpPr/>
          <p:nvPr/>
        </p:nvSpPr>
        <p:spPr>
          <a:xfrm>
            <a:off x="2190704" y="5010077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endParaRPr lang="zh-TW" altLang="en-US" sz="24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B254A5D-B076-4CDC-AB5A-CB808E4A25DA}"/>
              </a:ext>
            </a:extLst>
          </p:cNvPr>
          <p:cNvCxnSpPr>
            <a:stCxn id="5" idx="3"/>
          </p:cNvCxnSpPr>
          <p:nvPr/>
        </p:nvCxnSpPr>
        <p:spPr>
          <a:xfrm>
            <a:off x="4235450" y="5240908"/>
            <a:ext cx="774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BC6892-8C5D-405D-8156-1DC4332D46E3}"/>
                  </a:ext>
                </a:extLst>
              </p:cNvPr>
              <p:cNvSpPr/>
              <p:nvPr/>
            </p:nvSpPr>
            <p:spPr>
              <a:xfrm>
                <a:off x="4235451" y="4711776"/>
                <a:ext cx="10340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BBC6892-8C5D-405D-8156-1DC4332D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51" y="4711776"/>
                <a:ext cx="1034001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46BFD459-FC8F-4E20-A9B6-FDF50E9C29B9}"/>
              </a:ext>
            </a:extLst>
          </p:cNvPr>
          <p:cNvSpPr txBox="1"/>
          <p:nvPr/>
        </p:nvSpPr>
        <p:spPr>
          <a:xfrm>
            <a:off x="4263264" y="5308377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AF9ADD0-D3EC-447A-B9F0-A504A2BD3E8E}"/>
              </a:ext>
            </a:extLst>
          </p:cNvPr>
          <p:cNvSpPr/>
          <p:nvPr/>
        </p:nvSpPr>
        <p:spPr>
          <a:xfrm>
            <a:off x="2605468" y="4952925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D33C964-CF1F-4C91-A060-4EF4B27E2CB0}"/>
              </a:ext>
            </a:extLst>
          </p:cNvPr>
          <p:cNvCxnSpPr/>
          <p:nvPr/>
        </p:nvCxnSpPr>
        <p:spPr>
          <a:xfrm>
            <a:off x="6653304" y="5013175"/>
            <a:ext cx="13212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243DDBB-6F02-46A4-B2A0-A4B885C0187A}"/>
                  </a:ext>
                </a:extLst>
              </p:cNvPr>
              <p:cNvSpPr/>
              <p:nvPr/>
            </p:nvSpPr>
            <p:spPr>
              <a:xfrm>
                <a:off x="7932990" y="4750650"/>
                <a:ext cx="22844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3DDBB-6F02-46A4-B2A0-A4B885C01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990" y="4750650"/>
                <a:ext cx="228440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D554C45-F7B9-4FA6-ADC2-61919364EA4E}"/>
                  </a:ext>
                </a:extLst>
              </p:cNvPr>
              <p:cNvSpPr/>
              <p:nvPr/>
            </p:nvSpPr>
            <p:spPr>
              <a:xfrm>
                <a:off x="7921353" y="5699151"/>
                <a:ext cx="2307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𝑓𝑖𝑟𝑒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554C45-F7B9-4FA6-ADC2-61919364E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353" y="5699151"/>
                <a:ext cx="230768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78A4277-3229-44B4-AA03-F6DE5ED771A7}"/>
                  </a:ext>
                </a:extLst>
              </p:cNvPr>
              <p:cNvSpPr/>
              <p:nvPr/>
            </p:nvSpPr>
            <p:spPr>
              <a:xfrm>
                <a:off x="7932990" y="5237486"/>
                <a:ext cx="2467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78A4277-3229-44B4-AA03-F6DE5ED77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990" y="5237486"/>
                <a:ext cx="246715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03949B6-A630-46C1-A8BF-674F31C5126B}"/>
              </a:ext>
            </a:extLst>
          </p:cNvPr>
          <p:cNvCxnSpPr/>
          <p:nvPr/>
        </p:nvCxnSpPr>
        <p:spPr>
          <a:xfrm>
            <a:off x="6653304" y="5478926"/>
            <a:ext cx="13212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59F08AE-9CCF-415B-A47A-A0F192BA25D1}"/>
              </a:ext>
            </a:extLst>
          </p:cNvPr>
          <p:cNvCxnSpPr/>
          <p:nvPr/>
        </p:nvCxnSpPr>
        <p:spPr>
          <a:xfrm>
            <a:off x="6653304" y="5958252"/>
            <a:ext cx="13212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67183A-4ACA-489E-9C62-542BD2D22CD7}"/>
                  </a:ext>
                </a:extLst>
              </p:cNvPr>
              <p:cNvSpPr/>
              <p:nvPr/>
            </p:nvSpPr>
            <p:spPr>
              <a:xfrm>
                <a:off x="6353639" y="4544606"/>
                <a:ext cx="1185036" cy="171572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567183A-4ACA-489E-9C62-542BD2D22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639" y="4544606"/>
                <a:ext cx="1185036" cy="171572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D37EFE-3CD6-4E89-96E3-275E80980272}"/>
              </a:ext>
            </a:extLst>
          </p:cNvPr>
          <p:cNvSpPr txBox="1"/>
          <p:nvPr/>
        </p:nvSpPr>
        <p:spPr>
          <a:xfrm>
            <a:off x="7551130" y="4246150"/>
            <a:ext cx="326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for discrete action only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6EF6CB7-E78D-4DB6-A2A7-1FDF2945A784}"/>
              </a:ext>
            </a:extLst>
          </p:cNvPr>
          <p:cNvGrpSpPr/>
          <p:nvPr/>
        </p:nvGrpSpPr>
        <p:grpSpPr>
          <a:xfrm>
            <a:off x="5461521" y="4817705"/>
            <a:ext cx="879664" cy="910282"/>
            <a:chOff x="4037679" y="3793235"/>
            <a:chExt cx="879664" cy="910282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13B1D83F-E3BA-4AAA-B96E-136BA96FA5F5}"/>
                </a:ext>
              </a:extLst>
            </p:cNvPr>
            <p:cNvGrpSpPr/>
            <p:nvPr/>
          </p:nvGrpSpPr>
          <p:grpSpPr>
            <a:xfrm>
              <a:off x="4037679" y="3793235"/>
              <a:ext cx="381000" cy="910282"/>
              <a:chOff x="474454" y="4821896"/>
              <a:chExt cx="381000" cy="91028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92243F0-55A9-4A03-9A94-F03DDB97BCE6}"/>
                  </a:ext>
                </a:extLst>
              </p:cNvPr>
              <p:cNvSpPr/>
              <p:nvPr/>
            </p:nvSpPr>
            <p:spPr>
              <a:xfrm>
                <a:off x="474454" y="482189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41A546A-4D43-4CF5-BF55-C5CF09BFE62E}"/>
                  </a:ext>
                </a:extLst>
              </p:cNvPr>
              <p:cNvSpPr/>
              <p:nvPr/>
            </p:nvSpPr>
            <p:spPr>
              <a:xfrm>
                <a:off x="512508" y="5046205"/>
                <a:ext cx="3048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s</a:t>
                </a:r>
                <a:endParaRPr lang="zh-TW" altLang="en-US" sz="2400" dirty="0"/>
              </a:p>
            </p:txBody>
          </p:sp>
        </p:grpSp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B394328B-4AFC-4974-8DA7-ABB4DCCA9F85}"/>
                </a:ext>
              </a:extLst>
            </p:cNvPr>
            <p:cNvSpPr/>
            <p:nvPr/>
          </p:nvSpPr>
          <p:spPr>
            <a:xfrm>
              <a:off x="4540279" y="3950075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F578CAD-256E-4AB2-9AFD-A718E9EF270F}"/>
              </a:ext>
            </a:extLst>
          </p:cNvPr>
          <p:cNvSpPr txBox="1"/>
          <p:nvPr/>
        </p:nvSpPr>
        <p:spPr>
          <a:xfrm>
            <a:off x="3525993" y="6338128"/>
            <a:ext cx="4876257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Estimated by TD or MC </a:t>
            </a:r>
            <a:endParaRPr lang="zh-TW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5469427" y="5805189"/>
            <a:ext cx="381000" cy="455141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6" name="箭號: 向右 14"/>
          <p:cNvSpPr/>
          <p:nvPr/>
        </p:nvSpPr>
        <p:spPr>
          <a:xfrm>
            <a:off x="5979234" y="5705906"/>
            <a:ext cx="377064" cy="5966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50C02961-FB97-4319-8BA7-FD8CB49D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40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9" grpId="0"/>
      <p:bldP spid="10" grpId="0" animBg="1"/>
      <p:bldP spid="12" grpId="0"/>
      <p:bldP spid="13" grpId="0"/>
      <p:bldP spid="14" grpId="0"/>
      <p:bldP spid="17" grpId="0" animBg="1"/>
      <p:bldP spid="18" grpId="0"/>
      <p:bldP spid="2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40C6-3F7B-406B-B6F0-42CE14AA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Actor-Critic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04A96AD-9F75-4F62-9A80-77B33A9760D7}"/>
                  </a:ext>
                </a:extLst>
              </p:cNvPr>
              <p:cNvSpPr txBox="1"/>
              <p:nvPr/>
            </p:nvSpPr>
            <p:spPr>
              <a:xfrm>
                <a:off x="2030102" y="3259003"/>
                <a:ext cx="831702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04A96AD-9F75-4F62-9A80-77B33A976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102" y="3259003"/>
                <a:ext cx="8317026" cy="113082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4686304-1A1D-40CD-A3A1-4881ABB7104C}"/>
                  </a:ext>
                </a:extLst>
              </p:cNvPr>
              <p:cNvSpPr txBox="1"/>
              <p:nvPr/>
            </p:nvSpPr>
            <p:spPr>
              <a:xfrm>
                <a:off x="4894549" y="4268997"/>
                <a:ext cx="4489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: obtained via interaction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4686304-1A1D-40CD-A3A1-4881ABB71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548" y="4268996"/>
                <a:ext cx="4489753" cy="461665"/>
              </a:xfrm>
              <a:prstGeom prst="rect">
                <a:avLst/>
              </a:prstGeom>
              <a:blipFill>
                <a:blip r:embed="rId3"/>
                <a:stretch>
                  <a:fillRect l="-40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76DA096-1C8C-41F8-AFE8-D9992C6BE470}"/>
              </a:ext>
            </a:extLst>
          </p:cNvPr>
          <p:cNvCxnSpPr>
            <a:cxnSpLocks/>
          </p:cNvCxnSpPr>
          <p:nvPr/>
        </p:nvCxnSpPr>
        <p:spPr>
          <a:xfrm>
            <a:off x="4991412" y="4231288"/>
            <a:ext cx="193249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94A1B43-3FAE-40B4-ABD0-84DF9B9871BE}"/>
              </a:ext>
            </a:extLst>
          </p:cNvPr>
          <p:cNvCxnSpPr>
            <a:cxnSpLocks/>
          </p:cNvCxnSpPr>
          <p:nvPr/>
        </p:nvCxnSpPr>
        <p:spPr>
          <a:xfrm>
            <a:off x="7283695" y="4063177"/>
            <a:ext cx="215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0842B00-B1B9-411B-9BFF-8DDE13AF6EEB}"/>
                  </a:ext>
                </a:extLst>
              </p:cNvPr>
              <p:cNvSpPr txBox="1"/>
              <p:nvPr/>
            </p:nvSpPr>
            <p:spPr>
              <a:xfrm>
                <a:off x="4423261" y="5572700"/>
                <a:ext cx="1454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0842B00-B1B9-411B-9BFF-8DDE13AF6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260" y="5572699"/>
                <a:ext cx="1454679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1AEFA7-CD45-4142-AE6E-73001D545BD8}"/>
                  </a:ext>
                </a:extLst>
              </p:cNvPr>
              <p:cNvSpPr/>
              <p:nvPr/>
            </p:nvSpPr>
            <p:spPr>
              <a:xfrm>
                <a:off x="5707020" y="5572511"/>
                <a:ext cx="17992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1AEFA7-CD45-4142-AE6E-73001D545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020" y="5572510"/>
                <a:ext cx="1799274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2CDB05B3-04CD-4ED8-80C9-51F402DC4854}"/>
              </a:ext>
            </a:extLst>
          </p:cNvPr>
          <p:cNvSpPr txBox="1"/>
          <p:nvPr/>
        </p:nvSpPr>
        <p:spPr>
          <a:xfrm>
            <a:off x="6923906" y="3087951"/>
            <a:ext cx="135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baseline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F9C3586-9DDF-4F58-9A50-BE0C5FB76D69}"/>
              </a:ext>
            </a:extLst>
          </p:cNvPr>
          <p:cNvCxnSpPr>
            <a:cxnSpLocks/>
          </p:cNvCxnSpPr>
          <p:nvPr/>
        </p:nvCxnSpPr>
        <p:spPr>
          <a:xfrm flipH="1">
            <a:off x="5132813" y="4749516"/>
            <a:ext cx="2" cy="71938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43E0713-E38E-4EE5-BBAE-1521AAA2CE98}"/>
              </a:ext>
            </a:extLst>
          </p:cNvPr>
          <p:cNvCxnSpPr>
            <a:cxnSpLocks/>
          </p:cNvCxnSpPr>
          <p:nvPr/>
        </p:nvCxnSpPr>
        <p:spPr>
          <a:xfrm flipV="1">
            <a:off x="7534470" y="2564472"/>
            <a:ext cx="384929" cy="59162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9732036-8203-4275-8140-222942878BC4}"/>
                  </a:ext>
                </a:extLst>
              </p:cNvPr>
              <p:cNvSpPr/>
              <p:nvPr/>
            </p:nvSpPr>
            <p:spPr>
              <a:xfrm>
                <a:off x="7498942" y="2083954"/>
                <a:ext cx="1335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9732036-8203-4275-8140-222942878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941" y="2083953"/>
                <a:ext cx="1335879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B7F8209-7488-43C1-8A7A-428EEF8C2DCA}"/>
                  </a:ext>
                </a:extLst>
              </p:cNvPr>
              <p:cNvSpPr/>
              <p:nvPr/>
            </p:nvSpPr>
            <p:spPr>
              <a:xfrm>
                <a:off x="2152650" y="2112154"/>
                <a:ext cx="324762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B7F8209-7488-43C1-8A7A-428EEF8C2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12153"/>
                <a:ext cx="3247620" cy="461665"/>
              </a:xfrm>
              <a:prstGeom prst="rect">
                <a:avLst/>
              </a:prstGeom>
              <a:blipFill>
                <a:blip r:embed="rId7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B2B2BDC3-487C-469B-AD8B-34CEB3543B62}"/>
              </a:ext>
            </a:extLst>
          </p:cNvPr>
          <p:cNvSpPr/>
          <p:nvPr/>
        </p:nvSpPr>
        <p:spPr>
          <a:xfrm>
            <a:off x="4884772" y="3427147"/>
            <a:ext cx="2783852" cy="8822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DC73449-A1F4-44D9-85C1-4310E648A3B4}"/>
              </a:ext>
            </a:extLst>
          </p:cNvPr>
          <p:cNvCxnSpPr>
            <a:cxnSpLocks/>
          </p:cNvCxnSpPr>
          <p:nvPr/>
        </p:nvCxnSpPr>
        <p:spPr>
          <a:xfrm flipH="1" flipV="1">
            <a:off x="4257775" y="2556363"/>
            <a:ext cx="892825" cy="8215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C2DF4D-2176-46D4-9033-70D51731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6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7" grpId="0" animBg="1"/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74B7C-CB26-4117-A2F6-5337EE88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 Actor-Critic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DAB07D7-EAAC-4741-AE4A-8139ADA6FC43}"/>
                  </a:ext>
                </a:extLst>
              </p:cNvPr>
              <p:cNvSpPr/>
              <p:nvPr/>
            </p:nvSpPr>
            <p:spPr>
              <a:xfrm>
                <a:off x="2486375" y="2339404"/>
                <a:ext cx="2985368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DAB07D7-EAAC-4741-AE4A-8139ADA6F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5" y="2339403"/>
                <a:ext cx="2985368" cy="461665"/>
              </a:xfrm>
              <a:prstGeom prst="rect">
                <a:avLst/>
              </a:prstGeom>
              <a:blipFill>
                <a:blip r:embed="rId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1ABE83-9BCD-4A5C-BE9B-4AD7D9085A02}"/>
              </a:ext>
            </a:extLst>
          </p:cNvPr>
          <p:cNvSpPr txBox="1"/>
          <p:nvPr/>
        </p:nvSpPr>
        <p:spPr>
          <a:xfrm>
            <a:off x="5916891" y="2154737"/>
            <a:ext cx="368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Estimate two networks?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3979393-EB3C-4BF8-B099-6AE0099AD9F6}"/>
                  </a:ext>
                </a:extLst>
              </p:cNvPr>
              <p:cNvSpPr/>
              <p:nvPr/>
            </p:nvSpPr>
            <p:spPr>
              <a:xfrm>
                <a:off x="3823945" y="5749565"/>
                <a:ext cx="3935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3979393-EB3C-4BF8-B099-6AE0099AD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45" y="5749564"/>
                <a:ext cx="3935886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8E9B8EF-DF13-4212-95D6-1AF6EC563766}"/>
                  </a:ext>
                </a:extLst>
              </p:cNvPr>
              <p:cNvSpPr/>
              <p:nvPr/>
            </p:nvSpPr>
            <p:spPr>
              <a:xfrm>
                <a:off x="3814617" y="5057067"/>
                <a:ext cx="43557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8E9B8EF-DF13-4212-95D6-1AF6EC563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17" y="5057066"/>
                <a:ext cx="4355744" cy="461665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45E9B2B-4F06-4727-A490-E58D6112E226}"/>
                  </a:ext>
                </a:extLst>
              </p:cNvPr>
              <p:cNvSpPr/>
              <p:nvPr/>
            </p:nvSpPr>
            <p:spPr>
              <a:xfrm>
                <a:off x="2486376" y="3720128"/>
                <a:ext cx="3438377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45E9B2B-4F06-4727-A490-E58D6112E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5" y="3720127"/>
                <a:ext cx="3438377" cy="461665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48CD0DA4-6F63-4DE6-927C-9AEB36D2FB86}"/>
              </a:ext>
            </a:extLst>
          </p:cNvPr>
          <p:cNvSpPr/>
          <p:nvPr/>
        </p:nvSpPr>
        <p:spPr>
          <a:xfrm>
            <a:off x="3545757" y="2886748"/>
            <a:ext cx="556377" cy="7343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53D2F49-8D0E-4ACD-9098-994902925F54}"/>
              </a:ext>
            </a:extLst>
          </p:cNvPr>
          <p:cNvSpPr txBox="1"/>
          <p:nvPr/>
        </p:nvSpPr>
        <p:spPr>
          <a:xfrm>
            <a:off x="6246929" y="3489295"/>
            <a:ext cx="368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Only estimate state value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78B6B3-0F97-493A-A94D-7BEF2CFCB4DE}"/>
              </a:ext>
            </a:extLst>
          </p:cNvPr>
          <p:cNvSpPr txBox="1"/>
          <p:nvPr/>
        </p:nvSpPr>
        <p:spPr>
          <a:xfrm>
            <a:off x="6246929" y="3950960"/>
            <a:ext cx="368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Small variance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8F4D56-21B4-437C-BAFE-EE0A2A25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75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 animBg="1"/>
      <p:bldP spid="18" grpId="0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 Actor-Critic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43202617"/>
                  </p:ext>
                </p:extLst>
              </p:nvPr>
            </p:nvGraphicFramePr>
            <p:xfrm>
              <a:off x="2152650" y="1468659"/>
              <a:ext cx="7886700" cy="38829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43202617"/>
                  </p:ext>
                </p:extLst>
              </p:nvPr>
            </p:nvGraphicFramePr>
            <p:xfrm>
              <a:off x="2152650" y="1468659"/>
              <a:ext cx="7886700" cy="38829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文字方塊 4"/>
          <p:cNvSpPr txBox="1"/>
          <p:nvPr/>
        </p:nvSpPr>
        <p:spPr>
          <a:xfrm>
            <a:off x="8142515" y="2886926"/>
            <a:ext cx="1567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TD or MC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17750" y="2886926"/>
                <a:ext cx="16210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" y="2886926"/>
                <a:ext cx="16210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E17EF68-98B8-4BAE-B080-11153E640639}"/>
                  </a:ext>
                </a:extLst>
              </p:cNvPr>
              <p:cNvSpPr txBox="1"/>
              <p:nvPr/>
            </p:nvSpPr>
            <p:spPr>
              <a:xfrm>
                <a:off x="1937487" y="5754845"/>
                <a:ext cx="831702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17EF68-98B8-4BAE-B080-11153E640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487" y="5754845"/>
                <a:ext cx="8317026" cy="113082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6355307" y="4626592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dirty="0">
                <a:solidFill>
                  <a:srgbClr val="FF0000"/>
                </a:solidFill>
              </a:rPr>
              <a:t>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4471917" y="5396032"/>
            <a:ext cx="6122597" cy="1211053"/>
            <a:chOff x="4471917" y="5396032"/>
            <a:chExt cx="6122597" cy="1211053"/>
          </a:xfrm>
        </p:grpSpPr>
        <p:sp>
          <p:nvSpPr>
            <p:cNvPr id="6" name="圓角矩形 5"/>
            <p:cNvSpPr/>
            <p:nvPr/>
          </p:nvSpPr>
          <p:spPr>
            <a:xfrm>
              <a:off x="4471917" y="6074822"/>
              <a:ext cx="3384645" cy="53226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圓角矩形圖說文字 8"/>
            <p:cNvSpPr/>
            <p:nvPr/>
          </p:nvSpPr>
          <p:spPr>
            <a:xfrm>
              <a:off x="8926286" y="5396032"/>
              <a:ext cx="1668228" cy="673532"/>
            </a:xfrm>
            <a:prstGeom prst="wedgeRoundRectCallout">
              <a:avLst>
                <a:gd name="adj1" fmla="val -123426"/>
                <a:gd name="adj2" fmla="val 7299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/>
                <a:t>Advantage Function</a:t>
              </a:r>
              <a:endParaRPr kumimoji="1" lang="zh-TW" altLang="en-US" dirty="0"/>
            </a:p>
          </p:txBody>
        </p:sp>
      </p:grp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5E8A1E4-1F81-485F-AE97-19BAF1CE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57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 Actor-Critic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13087" y="1584381"/>
                <a:ext cx="10238282" cy="5032375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Tips</a:t>
                </a:r>
              </a:p>
              <a:p>
                <a:pPr lvl="1"/>
                <a:r>
                  <a:rPr lang="en-US" altLang="zh-TW" sz="2800" dirty="0"/>
                  <a:t>The parameters of actor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800" dirty="0"/>
                  <a:t>  and critic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800" dirty="0"/>
                  <a:t>  can be shared</a:t>
                </a:r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r>
                  <a:rPr lang="en-US" altLang="zh-TW" sz="2800" dirty="0">
                    <a:solidFill>
                      <a:srgbClr val="0000FF"/>
                    </a:solidFill>
                  </a:rPr>
                  <a:t>Use output entropy as regularization for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sz="2800" dirty="0">
                  <a:solidFill>
                    <a:srgbClr val="0000FF"/>
                  </a:solidFill>
                </a:endParaRPr>
              </a:p>
              <a:p>
                <a:pPr lvl="2"/>
                <a:r>
                  <a:rPr lang="en-US" altLang="zh-TW" sz="2800" dirty="0"/>
                  <a:t>Larger </a:t>
                </a:r>
                <a:r>
                  <a:rPr lang="en-US" altLang="zh-TW" sz="2800" dirty="0">
                    <a:solidFill>
                      <a:srgbClr val="0000FF"/>
                    </a:solidFill>
                  </a:rPr>
                  <a:t>entropy</a:t>
                </a:r>
                <a:r>
                  <a:rPr lang="en-US" altLang="zh-TW" sz="2800" dirty="0"/>
                  <a:t> is preferred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800" dirty="0"/>
                  <a:t> exploration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3087" y="1584381"/>
                <a:ext cx="10238282" cy="5032375"/>
              </a:xfrm>
              <a:blipFill rotWithShape="0">
                <a:blip r:embed="rId2"/>
                <a:stretch>
                  <a:fillRect l="-1190" t="-1212" b="-1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2035407" y="2884945"/>
            <a:ext cx="5696627" cy="2357891"/>
            <a:chOff x="2035407" y="2884945"/>
            <a:chExt cx="5696627" cy="2357891"/>
          </a:xfrm>
        </p:grpSpPr>
        <p:sp>
          <p:nvSpPr>
            <p:cNvPr id="4" name="矩形 3"/>
            <p:cNvSpPr/>
            <p:nvPr/>
          </p:nvSpPr>
          <p:spPr>
            <a:xfrm>
              <a:off x="2826833" y="3389894"/>
              <a:ext cx="1576401" cy="15003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</a:p>
            <a:p>
              <a:pPr algn="ctr"/>
              <a:r>
                <a:rPr lang="en-US" altLang="zh-TW" sz="1600" dirty="0"/>
                <a:t>(environment Representation)</a:t>
              </a:r>
              <a:endParaRPr lang="zh-TW" altLang="en-US" sz="1600" dirty="0"/>
            </a:p>
          </p:txBody>
        </p:sp>
        <p:cxnSp>
          <p:nvCxnSpPr>
            <p:cNvPr id="6" name="直線單箭頭接點 5"/>
            <p:cNvCxnSpPr>
              <a:cxnSpLocks/>
            </p:cNvCxnSpPr>
            <p:nvPr/>
          </p:nvCxnSpPr>
          <p:spPr>
            <a:xfrm>
              <a:off x="2396270" y="4100569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群組 6"/>
            <p:cNvGrpSpPr/>
            <p:nvPr/>
          </p:nvGrpSpPr>
          <p:grpSpPr>
            <a:xfrm>
              <a:off x="2035407" y="3645428"/>
              <a:ext cx="410993" cy="910282"/>
              <a:chOff x="4956245" y="3228766"/>
              <a:chExt cx="410993" cy="91028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群組 10"/>
            <p:cNvGrpSpPr/>
            <p:nvPr/>
          </p:nvGrpSpPr>
          <p:grpSpPr>
            <a:xfrm>
              <a:off x="4403234" y="2884945"/>
              <a:ext cx="3328800" cy="2357891"/>
              <a:chOff x="4403234" y="2884945"/>
              <a:chExt cx="3328800" cy="2357891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4956836" y="2884945"/>
                <a:ext cx="2760909" cy="1455193"/>
                <a:chOff x="4956836" y="2884945"/>
                <a:chExt cx="2760909" cy="1455193"/>
              </a:xfrm>
            </p:grpSpPr>
            <p:cxnSp>
              <p:nvCxnSpPr>
                <p:cNvPr id="17" name="Shape 229"/>
                <p:cNvCxnSpPr/>
                <p:nvPr/>
              </p:nvCxnSpPr>
              <p:spPr>
                <a:xfrm>
                  <a:off x="6422350" y="3118003"/>
                  <a:ext cx="383836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18" name="Shape 229"/>
                <p:cNvCxnSpPr/>
                <p:nvPr/>
              </p:nvCxnSpPr>
              <p:spPr>
                <a:xfrm>
                  <a:off x="6422350" y="3645428"/>
                  <a:ext cx="383836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19" name="Shape 229"/>
                <p:cNvCxnSpPr/>
                <p:nvPr/>
              </p:nvCxnSpPr>
              <p:spPr>
                <a:xfrm>
                  <a:off x="6422350" y="4140082"/>
                  <a:ext cx="383836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sp>
              <p:nvSpPr>
                <p:cNvPr id="20" name="文字方塊 19"/>
                <p:cNvSpPr txBox="1"/>
                <p:nvPr/>
              </p:nvSpPr>
              <p:spPr>
                <a:xfrm>
                  <a:off x="6820701" y="3940027"/>
                  <a:ext cx="895587" cy="40011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lvl="1" algn="ctr"/>
                  <a:r>
                    <a:rPr lang="en-US" altLang="zh-TW" sz="2000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fire</a:t>
                  </a: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6822158" y="3426143"/>
                  <a:ext cx="895587" cy="40011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lvl="1" algn="ctr"/>
                  <a:r>
                    <a:rPr lang="en-US" altLang="zh-TW" sz="2000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right</a:t>
                  </a: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6811367" y="2912260"/>
                  <a:ext cx="891638" cy="40011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lvl="1" algn="ctr"/>
                  <a:r>
                    <a:rPr lang="en-US" altLang="zh-TW" sz="2000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left</a:t>
                  </a: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4956836" y="2884945"/>
                  <a:ext cx="1437293" cy="1455193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/>
                    <a:t>Network (Actor)</a:t>
                  </a:r>
                  <a:endParaRPr lang="zh-TW" altLang="en-US" sz="2400" dirty="0"/>
                </a:p>
              </p:txBody>
            </p:sp>
          </p:grpSp>
          <p:cxnSp>
            <p:nvCxnSpPr>
              <p:cNvPr id="24" name="Shape 229"/>
              <p:cNvCxnSpPr>
                <a:cxnSpLocks/>
                <a:stCxn id="4" idx="3"/>
                <a:endCxn id="23" idx="1"/>
              </p:cNvCxnSpPr>
              <p:nvPr/>
            </p:nvCxnSpPr>
            <p:spPr>
              <a:xfrm flipV="1">
                <a:off x="4403234" y="3612542"/>
                <a:ext cx="553602" cy="52754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6" name="Shape 229"/>
              <p:cNvCxnSpPr>
                <a:cxnSpLocks/>
                <a:stCxn id="4" idx="3"/>
              </p:cNvCxnSpPr>
              <p:nvPr/>
            </p:nvCxnSpPr>
            <p:spPr>
              <a:xfrm>
                <a:off x="4403234" y="4140082"/>
                <a:ext cx="559547" cy="757536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grpSp>
            <p:nvGrpSpPr>
              <p:cNvPr id="10" name="群組 9"/>
              <p:cNvGrpSpPr/>
              <p:nvPr/>
            </p:nvGrpSpPr>
            <p:grpSpPr>
              <a:xfrm>
                <a:off x="4956837" y="4537705"/>
                <a:ext cx="2775197" cy="705131"/>
                <a:chOff x="4956837" y="4537705"/>
                <a:chExt cx="2775197" cy="705131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956837" y="4537705"/>
                  <a:ext cx="1437293" cy="705131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/>
                    <a:t>Network</a:t>
                  </a:r>
                </a:p>
                <a:p>
                  <a:pPr algn="ctr"/>
                  <a:r>
                    <a:rPr lang="en-US" altLang="zh-TW" sz="2400" dirty="0"/>
                    <a:t>(Critic)</a:t>
                  </a:r>
                  <a:endParaRPr lang="zh-TW" altLang="en-US" sz="2400" dirty="0"/>
                </a:p>
              </p:txBody>
            </p:sp>
            <p:grpSp>
              <p:nvGrpSpPr>
                <p:cNvPr id="29" name="群組 28"/>
                <p:cNvGrpSpPr/>
                <p:nvPr/>
              </p:nvGrpSpPr>
              <p:grpSpPr>
                <a:xfrm>
                  <a:off x="6441647" y="4651536"/>
                  <a:ext cx="1290387" cy="461665"/>
                  <a:chOff x="8057549" y="5583600"/>
                  <a:chExt cx="1290387" cy="46166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矩形 14"/>
                      <p:cNvSpPr/>
                      <p:nvPr/>
                    </p:nvSpPr>
                    <p:spPr>
                      <a:xfrm>
                        <a:off x="8313935" y="5583600"/>
                        <a:ext cx="1034001" cy="46166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TW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5" name="矩形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13935" y="5583600"/>
                        <a:ext cx="1034001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" name="Shape 229"/>
                  <p:cNvCxnSpPr/>
                  <p:nvPr/>
                </p:nvCxnSpPr>
                <p:spPr>
                  <a:xfrm>
                    <a:off x="8057549" y="5814432"/>
                    <a:ext cx="383836" cy="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triangle" w="lg" len="lg"/>
                  </a:ln>
                </p:spPr>
              </p:cxnSp>
            </p:grpSp>
          </p:grpSp>
        </p:grpSp>
      </p:grp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7D5A6599-6AEA-4562-9EB1-23E9F406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80/1*YtnGhtSAMnnHSL8PvS7t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70" y="0"/>
            <a:ext cx="7678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82796" y="719685"/>
            <a:ext cx="4391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https://medium.com/emergent-future/simple-reinforcement-learning-with-tensorflow-part-8-asynchronous-actor-critic-agents-a3c-c88f72a5e9f2#.68x6na7o9</a:t>
            </a:r>
          </a:p>
        </p:txBody>
      </p:sp>
      <p:sp>
        <p:nvSpPr>
          <p:cNvPr id="5" name="矩形 4"/>
          <p:cNvSpPr/>
          <p:nvPr/>
        </p:nvSpPr>
        <p:spPr>
          <a:xfrm>
            <a:off x="282796" y="134911"/>
            <a:ext cx="26260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medium-content-serif-font"/>
              </a:rPr>
              <a:t>Asynchronous</a:t>
            </a:r>
            <a:endParaRPr lang="zh-TW" altLang="en-US" sz="32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184733" y="1839788"/>
                <a:ext cx="4683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733" y="1839788"/>
                <a:ext cx="46839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424351" y="4293618"/>
                <a:ext cx="4607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351" y="4293618"/>
                <a:ext cx="46070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288860" y="2751648"/>
            <a:ext cx="373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 Copy global parameters 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88860" y="3210603"/>
            <a:ext cx="373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 Sampling some data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88859" y="3656880"/>
            <a:ext cx="373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3. Compute gradients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88859" y="4152165"/>
            <a:ext cx="2420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4. Update global models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428523" y="4640061"/>
                <a:ext cx="5074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523" y="4640061"/>
                <a:ext cx="50744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863924" y="2934391"/>
                <a:ext cx="5074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924" y="2934391"/>
                <a:ext cx="50744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287421" y="3235693"/>
                <a:ext cx="4607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21" y="3235693"/>
                <a:ext cx="460704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645438" y="1352468"/>
                <a:ext cx="9732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TW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438" y="1352468"/>
                <a:ext cx="973215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184733" y="1384300"/>
                <a:ext cx="4607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733" y="1384300"/>
                <a:ext cx="460704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/>
          <p:cNvCxnSpPr>
            <a:cxnSpLocks/>
          </p:cNvCxnSpPr>
          <p:nvPr/>
        </p:nvCxnSpPr>
        <p:spPr>
          <a:xfrm>
            <a:off x="9184733" y="1352468"/>
            <a:ext cx="460704" cy="4627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589598" y="2151727"/>
            <a:ext cx="258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(other workers also update models)</a:t>
            </a:r>
            <a:endParaRPr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3D8E57-631B-48E8-87BD-831420F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9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0BD7F-83F6-414E-99C3-50A25D0A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Reinforcement Learning: Playing Breakout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16D00C-50A8-44D8-B18E-096E40A52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E7C7DE-CA6B-4A63-9FE6-CC5099A75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1386316"/>
            <a:ext cx="11155332" cy="522995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52985B-6CC2-4843-B21B-3D924042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806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A3B5F2-1089-4592-A9A3-7F0D208FE1F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CEF856-767E-423D-86CE-AF5BE87338F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426B6D-F800-43A3-8398-38D7C4CF02D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>
                <a:solidFill>
                  <a:srgbClr val="5B5B5B"/>
                </a:solidFill>
              </a:rPr>
              <a:t>下列關於 </a:t>
            </a:r>
            <a:r>
              <a:rPr lang="en-US" altLang="zh-TW" sz="3600" b="1">
                <a:solidFill>
                  <a:srgbClr val="5B5B5B"/>
                </a:solidFill>
              </a:rPr>
              <a:t>A3C </a:t>
            </a:r>
            <a:r>
              <a:rPr lang="zh-TW" altLang="en-US" sz="3600" b="1">
                <a:solidFill>
                  <a:srgbClr val="5B5B5B"/>
                </a:solidFill>
              </a:rPr>
              <a:t>的敘述何者正確</a:t>
            </a:r>
            <a:r>
              <a:rPr lang="en-US" altLang="zh-TW" sz="3600" b="1">
                <a:solidFill>
                  <a:srgbClr val="5B5B5B"/>
                </a:solidFill>
              </a:rPr>
              <a:t>?(</a:t>
            </a:r>
            <a:r>
              <a:rPr lang="zh-TW" altLang="en-US" sz="3600" b="1">
                <a:solidFill>
                  <a:srgbClr val="5B5B5B"/>
                </a:solidFill>
              </a:rPr>
              <a:t>多選</a:t>
            </a:r>
            <a:r>
              <a:rPr lang="en-US" altLang="zh-TW" sz="3600" b="1">
                <a:solidFill>
                  <a:srgbClr val="5B5B5B"/>
                </a:solidFill>
              </a:rPr>
              <a:t>) </a:t>
            </a:r>
            <a:endParaRPr lang="zh-TW" altLang="en-US" sz="3600" b="1">
              <a:solidFill>
                <a:srgbClr val="5B5B5B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BD77BE-0601-4434-855A-B6A4BA8FF5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00" b="1">
                <a:solidFill>
                  <a:srgbClr val="5B5B5B"/>
                </a:solidFill>
              </a:rPr>
              <a:t>ⓘ</a:t>
            </a:r>
            <a:r>
              <a:rPr lang="en-US" altLang="zh-TW" sz="1400">
                <a:solidFill>
                  <a:srgbClr val="5B5B5B"/>
                </a:solidFill>
              </a:rPr>
              <a:t> Start presenting to display the poll results on this slide.</a:t>
            </a:r>
            <a:endParaRPr lang="zh-TW" altLang="en-US" sz="1400">
              <a:solidFill>
                <a:srgbClr val="5B5B5B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4E93D26-79FA-4343-B2DD-906C2505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90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762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631410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Pathwise</a:t>
            </a:r>
            <a:r>
              <a:rPr lang="en-US" altLang="zh-TW" dirty="0"/>
              <a:t> Derivative Policy Gradient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23171" y="4964949"/>
            <a:ext cx="8345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David Silver, Guy Lever, Nicolas </a:t>
            </a:r>
            <a:r>
              <a:rPr lang="en-US" altLang="zh-TW" dirty="0" err="1"/>
              <a:t>Heess</a:t>
            </a:r>
            <a:r>
              <a:rPr lang="en-US" altLang="zh-TW" dirty="0"/>
              <a:t>, Thomas </a:t>
            </a:r>
            <a:r>
              <a:rPr lang="en-US" altLang="zh-TW" dirty="0" err="1"/>
              <a:t>Degris</a:t>
            </a:r>
            <a:r>
              <a:rPr lang="en-US" altLang="zh-TW" dirty="0"/>
              <a:t>, </a:t>
            </a:r>
            <a:r>
              <a:rPr lang="en-US" altLang="zh-TW" dirty="0" err="1"/>
              <a:t>Daan</a:t>
            </a:r>
            <a:r>
              <a:rPr lang="en-US" altLang="zh-TW" dirty="0"/>
              <a:t> Wierstra, Martin </a:t>
            </a:r>
            <a:r>
              <a:rPr lang="en-US" altLang="zh-TW" dirty="0" err="1"/>
              <a:t>Riedmiller</a:t>
            </a:r>
            <a:r>
              <a:rPr lang="en-US" altLang="zh-TW" dirty="0"/>
              <a:t>, “Deterministic Policy Gradient Algorithms”, ICML, 2014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23171" y="5611279"/>
            <a:ext cx="8468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NimbusRomNo9L-Medi"/>
              </a:rPr>
              <a:t>Timothy P. </a:t>
            </a:r>
            <a:r>
              <a:rPr lang="en-US" altLang="zh-TW" dirty="0" err="1">
                <a:latin typeface="NimbusRomNo9L-Medi"/>
              </a:rPr>
              <a:t>Lillicrap</a:t>
            </a:r>
            <a:r>
              <a:rPr lang="en-US" altLang="zh-TW" dirty="0">
                <a:latin typeface="NimbusRomNo9L-Medi"/>
              </a:rPr>
              <a:t>, Jonathan J. Hunt, Alexander </a:t>
            </a:r>
            <a:r>
              <a:rPr lang="en-US" altLang="zh-TW" dirty="0" err="1">
                <a:latin typeface="NimbusRomNo9L-Medi"/>
              </a:rPr>
              <a:t>Pritzel</a:t>
            </a:r>
            <a:r>
              <a:rPr lang="en-US" altLang="zh-TW" dirty="0">
                <a:latin typeface="NimbusRomNo9L-Medi"/>
              </a:rPr>
              <a:t>, Nicolas </a:t>
            </a:r>
            <a:r>
              <a:rPr lang="en-US" altLang="zh-TW" dirty="0" err="1">
                <a:latin typeface="NimbusRomNo9L-Medi"/>
              </a:rPr>
              <a:t>Heess</a:t>
            </a:r>
            <a:r>
              <a:rPr lang="en-US" altLang="zh-TW" dirty="0">
                <a:latin typeface="NimbusRomNo9L-Medi"/>
              </a:rPr>
              <a:t>,</a:t>
            </a:r>
          </a:p>
          <a:p>
            <a:r>
              <a:rPr lang="en-US" altLang="zh-TW" dirty="0">
                <a:latin typeface="NimbusRomNo9L-Medi"/>
              </a:rPr>
              <a:t>Tom </a:t>
            </a:r>
            <a:r>
              <a:rPr lang="en-US" altLang="zh-TW" dirty="0" err="1">
                <a:latin typeface="NimbusRomNo9L-Medi"/>
              </a:rPr>
              <a:t>Erez</a:t>
            </a:r>
            <a:r>
              <a:rPr lang="en-US" altLang="zh-TW" dirty="0">
                <a:latin typeface="NimbusRomNo9L-Medi"/>
              </a:rPr>
              <a:t>, Yuval </a:t>
            </a:r>
            <a:r>
              <a:rPr lang="en-US" altLang="zh-TW" dirty="0" err="1">
                <a:latin typeface="NimbusRomNo9L-Medi"/>
              </a:rPr>
              <a:t>Tassa</a:t>
            </a:r>
            <a:r>
              <a:rPr lang="en-US" altLang="zh-TW" dirty="0">
                <a:latin typeface="NimbusRomNo9L-Medi"/>
              </a:rPr>
              <a:t>, David Silver, </a:t>
            </a:r>
            <a:r>
              <a:rPr lang="en-US" altLang="zh-TW" dirty="0" err="1">
                <a:latin typeface="NimbusRomNo9L-Medi"/>
              </a:rPr>
              <a:t>Daan</a:t>
            </a:r>
            <a:r>
              <a:rPr lang="en-US" altLang="zh-TW" dirty="0">
                <a:latin typeface="NimbusRomNo9L-Medi"/>
              </a:rPr>
              <a:t> Wierstra, “</a:t>
            </a:r>
            <a:r>
              <a:rPr lang="en-US" altLang="zh-TW" dirty="0"/>
              <a:t>CONTINUOUS CONTROL WITH DEEP REINFORCEMENT LEARNING</a:t>
            </a:r>
            <a:r>
              <a:rPr lang="en-US" altLang="zh-TW" dirty="0">
                <a:latin typeface="NimbusRomNo9L-Medi"/>
              </a:rPr>
              <a:t>”, ICLR, 2016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DB3F13-6DAA-4A28-8456-49D48286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82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Reinforcement Learning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TW" dirty="0"/>
                  <a:t>We do not have the labels for correct action at each step, but only the rewards for each state.</a:t>
                </a:r>
              </a:p>
              <a:p>
                <a:endParaRPr kumimoji="1" lang="en-US" altLang="zh-TW" dirty="0"/>
              </a:p>
              <a:p>
                <a:r>
                  <a:rPr kumimoji="1" lang="en-US" altLang="zh-TW" dirty="0"/>
                  <a:t>A3C modify the actor (Policy Gradient) by changing the cumulated rewards by the estimation from critic (value-based Q network).</a:t>
                </a:r>
              </a:p>
              <a:p>
                <a:r>
                  <a:rPr kumimoji="1" lang="en-US" altLang="zh-TW" dirty="0"/>
                  <a:t>				  </a:t>
                </a:r>
              </a:p>
              <a:p>
                <a:r>
                  <a:rPr kumimoji="1" lang="en-US" altLang="zh-TW" dirty="0"/>
                  <a:t>In addition, we can also modify the critic (Q learning) during the target reward estimation, i.e. instead of computing the </a:t>
                </a:r>
                <a:r>
                  <a:rPr kumimoji="1" lang="en-US" altLang="zh-TW" dirty="0" err="1"/>
                  <a:t>argmax</a:t>
                </a:r>
                <a:r>
                  <a:rPr kumimoji="1" lang="en-US" altLang="zh-TW" dirty="0"/>
                  <a:t>, we can use the actor to determine the action. Thus, there is no need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en-US" altLang="zh-TW" dirty="0"/>
                  <a:t> for all actions.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7" t="-2241" r="-226" b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5049728" y="5765783"/>
            <a:ext cx="3482013" cy="546091"/>
            <a:chOff x="4346705" y="566746"/>
            <a:chExt cx="3482013" cy="546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5194727" y="629628"/>
                  <a:ext cx="2633991" cy="4832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727" y="629628"/>
                  <a:ext cx="2633991" cy="48320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93" b="-126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4346705" y="566746"/>
                  <a:ext cx="950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6705" y="566746"/>
                  <a:ext cx="950773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D05DAD-9E25-4060-9FE3-3960F343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6651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 rot="16200000">
            <a:off x="-2771345" y="2769130"/>
            <a:ext cx="6863822" cy="1325562"/>
          </a:xfrm>
          <a:solidFill>
            <a:srgbClr val="D24726"/>
          </a:solidFill>
        </p:spPr>
        <p:txBody>
          <a:bodyPr>
            <a:normAutofit/>
          </a:bodyPr>
          <a:lstStyle/>
          <a:p>
            <a:r>
              <a:rPr lang="en-US" altLang="zh-TW" sz="3600" dirty="0" err="1"/>
              <a:t>Pathwise</a:t>
            </a:r>
            <a:r>
              <a:rPr lang="en-US" altLang="zh-TW" sz="3600" dirty="0"/>
              <a:t> Derivative Policy Gradient</a:t>
            </a:r>
            <a:endParaRPr lang="zh-TW" altLang="en-US" sz="3600" dirty="0"/>
          </a:p>
        </p:txBody>
      </p:sp>
      <p:sp>
        <p:nvSpPr>
          <p:cNvPr id="21" name="矩形 20"/>
          <p:cNvSpPr/>
          <p:nvPr/>
        </p:nvSpPr>
        <p:spPr>
          <a:xfrm>
            <a:off x="6088488" y="4753008"/>
            <a:ext cx="1041867" cy="12663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6142145" y="5115729"/>
            <a:ext cx="969164" cy="732141"/>
            <a:chOff x="1957548" y="3077308"/>
            <a:chExt cx="969164" cy="732141"/>
          </a:xfrm>
        </p:grpSpPr>
        <p:sp>
          <p:nvSpPr>
            <p:cNvPr id="25" name="文字方塊 24"/>
            <p:cNvSpPr txBox="1"/>
            <p:nvPr/>
          </p:nvSpPr>
          <p:spPr>
            <a:xfrm>
              <a:off x="1957548" y="3077308"/>
              <a:ext cx="969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Actor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2243103" y="3347784"/>
                  <a:ext cx="44294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103" y="3347784"/>
                  <a:ext cx="44294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5560363" y="5379725"/>
            <a:ext cx="520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56317" y="4924586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143907" y="5115729"/>
                <a:ext cx="402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907" y="5115729"/>
                <a:ext cx="402546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>
            <a:cxnSpLocks/>
          </p:cNvCxnSpPr>
          <p:nvPr/>
        </p:nvCxnSpPr>
        <p:spPr>
          <a:xfrm>
            <a:off x="7130355" y="5386204"/>
            <a:ext cx="520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/>
          <p:cNvGrpSpPr/>
          <p:nvPr/>
        </p:nvGrpSpPr>
        <p:grpSpPr>
          <a:xfrm>
            <a:off x="7693101" y="4931063"/>
            <a:ext cx="432619" cy="910282"/>
            <a:chOff x="1450266" y="4220920"/>
            <a:chExt cx="432619" cy="910282"/>
          </a:xfrm>
        </p:grpSpPr>
        <p:sp>
          <p:nvSpPr>
            <p:cNvPr id="33" name="矩形 32"/>
            <p:cNvSpPr/>
            <p:nvPr/>
          </p:nvSpPr>
          <p:spPr>
            <a:xfrm>
              <a:off x="1464075" y="4220920"/>
              <a:ext cx="381000" cy="91028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1450266" y="4405586"/>
                  <a:ext cx="4326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266" y="4405586"/>
                  <a:ext cx="43261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593597" y="4165486"/>
                <a:ext cx="23768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97" y="4165486"/>
                <a:ext cx="2376895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8185794" y="5139559"/>
            <a:ext cx="38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427701" y="6397959"/>
            <a:ext cx="3951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is a large network</a:t>
            </a:r>
            <a:endParaRPr lang="zh-TW" altLang="en-US" sz="2800" dirty="0"/>
          </a:p>
        </p:txBody>
      </p:sp>
      <p:sp>
        <p:nvSpPr>
          <p:cNvPr id="39" name="右大括弧 38"/>
          <p:cNvSpPr/>
          <p:nvPr/>
        </p:nvSpPr>
        <p:spPr>
          <a:xfrm rot="5400000">
            <a:off x="8167311" y="3562972"/>
            <a:ext cx="425450" cy="5052545"/>
          </a:xfrm>
          <a:prstGeom prst="rightBrace">
            <a:avLst>
              <a:gd name="adj1" fmla="val 3818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8658357" y="3314716"/>
            <a:ext cx="3511449" cy="2526629"/>
            <a:chOff x="8658357" y="3314716"/>
            <a:chExt cx="3511449" cy="2526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9585803" y="3729109"/>
                  <a:ext cx="1041867" cy="211223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803" y="3729109"/>
                  <a:ext cx="1041867" cy="211223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線單箭頭接點 3"/>
            <p:cNvCxnSpPr>
              <a:cxnSpLocks/>
            </p:cNvCxnSpPr>
            <p:nvPr/>
          </p:nvCxnSpPr>
          <p:spPr>
            <a:xfrm>
              <a:off x="10627670" y="4785227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11019555" y="4588503"/>
                  <a:ext cx="11502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555" y="4588503"/>
                  <a:ext cx="1150251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8511" b="-3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單箭頭接點 5"/>
            <p:cNvCxnSpPr>
              <a:cxnSpLocks/>
            </p:cNvCxnSpPr>
            <p:nvPr/>
          </p:nvCxnSpPr>
          <p:spPr>
            <a:xfrm>
              <a:off x="9080398" y="4254696"/>
              <a:ext cx="52022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群組 6"/>
            <p:cNvGrpSpPr/>
            <p:nvPr/>
          </p:nvGrpSpPr>
          <p:grpSpPr>
            <a:xfrm>
              <a:off x="8663029" y="3799557"/>
              <a:ext cx="402546" cy="910282"/>
              <a:chOff x="4942922" y="3228766"/>
              <a:chExt cx="402546" cy="91028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4942922" y="3453073"/>
                    <a:ext cx="40254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2922" y="3453073"/>
                    <a:ext cx="402546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群組 10"/>
            <p:cNvGrpSpPr/>
            <p:nvPr/>
          </p:nvGrpSpPr>
          <p:grpSpPr>
            <a:xfrm>
              <a:off x="8658357" y="4931063"/>
              <a:ext cx="432619" cy="910282"/>
              <a:chOff x="1450266" y="4220920"/>
              <a:chExt cx="432619" cy="910282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464075" y="4220920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/>
                  <p:cNvSpPr/>
                  <p:nvPr/>
                </p:nvSpPr>
                <p:spPr>
                  <a:xfrm>
                    <a:off x="1450266" y="4405586"/>
                    <a:ext cx="43261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0266" y="4405586"/>
                    <a:ext cx="43261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直線單箭頭接點 17"/>
            <p:cNvCxnSpPr>
              <a:cxnSpLocks/>
            </p:cNvCxnSpPr>
            <p:nvPr/>
          </p:nvCxnSpPr>
          <p:spPr>
            <a:xfrm>
              <a:off x="9065576" y="5386204"/>
              <a:ext cx="52022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9507881" y="3314716"/>
              <a:ext cx="11977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Fixed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4994067" y="3217741"/>
            <a:ext cx="28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Gradient ascent: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5050338" y="3626988"/>
                <a:ext cx="3399329" cy="419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38" y="3626988"/>
                <a:ext cx="3399329" cy="4197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群組 44"/>
          <p:cNvGrpSpPr/>
          <p:nvPr/>
        </p:nvGrpSpPr>
        <p:grpSpPr>
          <a:xfrm>
            <a:off x="5914759" y="571872"/>
            <a:ext cx="5696627" cy="2357891"/>
            <a:chOff x="2035407" y="2884945"/>
            <a:chExt cx="5696627" cy="2357891"/>
          </a:xfrm>
        </p:grpSpPr>
        <p:sp>
          <p:nvSpPr>
            <p:cNvPr id="46" name="矩形 45"/>
            <p:cNvSpPr/>
            <p:nvPr/>
          </p:nvSpPr>
          <p:spPr>
            <a:xfrm>
              <a:off x="2826833" y="3389894"/>
              <a:ext cx="1576401" cy="15003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</a:p>
            <a:p>
              <a:pPr algn="ctr"/>
              <a:r>
                <a:rPr lang="en-US" altLang="zh-TW" sz="1600" dirty="0"/>
                <a:t>(environment Representation)</a:t>
              </a:r>
              <a:endParaRPr lang="zh-TW" altLang="en-US" sz="1600" dirty="0"/>
            </a:p>
          </p:txBody>
        </p:sp>
        <p:cxnSp>
          <p:nvCxnSpPr>
            <p:cNvPr id="47" name="直線單箭頭接點 5"/>
            <p:cNvCxnSpPr>
              <a:cxnSpLocks/>
            </p:cNvCxnSpPr>
            <p:nvPr/>
          </p:nvCxnSpPr>
          <p:spPr>
            <a:xfrm>
              <a:off x="2396270" y="4100569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/>
            <p:cNvGrpSpPr/>
            <p:nvPr/>
          </p:nvGrpSpPr>
          <p:grpSpPr>
            <a:xfrm>
              <a:off x="2035407" y="3645428"/>
              <a:ext cx="410993" cy="910282"/>
              <a:chOff x="4956245" y="3228766"/>
              <a:chExt cx="410993" cy="910282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矩形 65"/>
                  <p:cNvSpPr/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群組 48"/>
            <p:cNvGrpSpPr/>
            <p:nvPr/>
          </p:nvGrpSpPr>
          <p:grpSpPr>
            <a:xfrm>
              <a:off x="4403234" y="2884945"/>
              <a:ext cx="3328800" cy="2357891"/>
              <a:chOff x="4403234" y="2884945"/>
              <a:chExt cx="3328800" cy="2357891"/>
            </a:xfrm>
          </p:grpSpPr>
          <p:grpSp>
            <p:nvGrpSpPr>
              <p:cNvPr id="50" name="群組 49"/>
              <p:cNvGrpSpPr/>
              <p:nvPr/>
            </p:nvGrpSpPr>
            <p:grpSpPr>
              <a:xfrm>
                <a:off x="4956836" y="2884945"/>
                <a:ext cx="2760909" cy="1455193"/>
                <a:chOff x="4956836" y="2884945"/>
                <a:chExt cx="2760909" cy="1455193"/>
              </a:xfrm>
            </p:grpSpPr>
            <p:cxnSp>
              <p:nvCxnSpPr>
                <p:cNvPr id="58" name="Shape 229"/>
                <p:cNvCxnSpPr/>
                <p:nvPr/>
              </p:nvCxnSpPr>
              <p:spPr>
                <a:xfrm>
                  <a:off x="6422350" y="3118003"/>
                  <a:ext cx="383836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59" name="Shape 229"/>
                <p:cNvCxnSpPr/>
                <p:nvPr/>
              </p:nvCxnSpPr>
              <p:spPr>
                <a:xfrm>
                  <a:off x="6422350" y="3645428"/>
                  <a:ext cx="383836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60" name="Shape 229"/>
                <p:cNvCxnSpPr/>
                <p:nvPr/>
              </p:nvCxnSpPr>
              <p:spPr>
                <a:xfrm>
                  <a:off x="6422350" y="4140082"/>
                  <a:ext cx="383836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sp>
              <p:nvSpPr>
                <p:cNvPr id="61" name="文字方塊 60"/>
                <p:cNvSpPr txBox="1"/>
                <p:nvPr/>
              </p:nvSpPr>
              <p:spPr>
                <a:xfrm>
                  <a:off x="6820701" y="3940027"/>
                  <a:ext cx="895587" cy="40011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lvl="1" algn="ctr"/>
                  <a:r>
                    <a:rPr lang="en-US" altLang="zh-TW" sz="2000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fire</a:t>
                  </a:r>
                </a:p>
              </p:txBody>
            </p:sp>
            <p:sp>
              <p:nvSpPr>
                <p:cNvPr id="62" name="文字方塊 61"/>
                <p:cNvSpPr txBox="1"/>
                <p:nvPr/>
              </p:nvSpPr>
              <p:spPr>
                <a:xfrm>
                  <a:off x="6822158" y="3426143"/>
                  <a:ext cx="895587" cy="40011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lvl="1" algn="ctr"/>
                  <a:r>
                    <a:rPr lang="en-US" altLang="zh-TW" sz="2000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right</a:t>
                  </a:r>
                </a:p>
              </p:txBody>
            </p:sp>
            <p:sp>
              <p:nvSpPr>
                <p:cNvPr id="63" name="文字方塊 62"/>
                <p:cNvSpPr txBox="1"/>
                <p:nvPr/>
              </p:nvSpPr>
              <p:spPr>
                <a:xfrm>
                  <a:off x="6811367" y="2912260"/>
                  <a:ext cx="891638" cy="40011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lvl="1" algn="ctr"/>
                  <a:r>
                    <a:rPr lang="en-US" altLang="zh-TW" sz="2000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left</a:t>
                  </a: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4956836" y="2884945"/>
                  <a:ext cx="1437293" cy="1455193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/>
                    <a:t>Network (Actor)</a:t>
                  </a:r>
                  <a:endParaRPr lang="zh-TW" altLang="en-US" sz="2400" dirty="0"/>
                </a:p>
              </p:txBody>
            </p:sp>
          </p:grpSp>
          <p:cxnSp>
            <p:nvCxnSpPr>
              <p:cNvPr id="51" name="Shape 229"/>
              <p:cNvCxnSpPr>
                <a:cxnSpLocks/>
                <a:stCxn id="47" idx="3"/>
                <a:endCxn id="66" idx="1"/>
              </p:cNvCxnSpPr>
              <p:nvPr/>
            </p:nvCxnSpPr>
            <p:spPr>
              <a:xfrm flipV="1">
                <a:off x="4403234" y="3612542"/>
                <a:ext cx="553602" cy="52754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2" name="Shape 229"/>
              <p:cNvCxnSpPr>
                <a:cxnSpLocks/>
                <a:stCxn id="47" idx="3"/>
              </p:cNvCxnSpPr>
              <p:nvPr/>
            </p:nvCxnSpPr>
            <p:spPr>
              <a:xfrm>
                <a:off x="4403234" y="4140082"/>
                <a:ext cx="559547" cy="757536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grpSp>
            <p:nvGrpSpPr>
              <p:cNvPr id="53" name="群組 52"/>
              <p:cNvGrpSpPr/>
              <p:nvPr/>
            </p:nvGrpSpPr>
            <p:grpSpPr>
              <a:xfrm>
                <a:off x="4956837" y="4537705"/>
                <a:ext cx="2775197" cy="705131"/>
                <a:chOff x="4956837" y="4537705"/>
                <a:chExt cx="2775197" cy="705131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4956837" y="4537705"/>
                  <a:ext cx="1437293" cy="705131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/>
                    <a:t>Network</a:t>
                  </a:r>
                </a:p>
                <a:p>
                  <a:pPr algn="ctr"/>
                  <a:r>
                    <a:rPr lang="en-US" altLang="zh-TW" sz="2400" dirty="0"/>
                    <a:t>(Critic)</a:t>
                  </a:r>
                  <a:endParaRPr lang="zh-TW" altLang="en-US" sz="2400" dirty="0"/>
                </a:p>
              </p:txBody>
            </p:sp>
            <p:grpSp>
              <p:nvGrpSpPr>
                <p:cNvPr id="55" name="群組 54"/>
                <p:cNvGrpSpPr/>
                <p:nvPr/>
              </p:nvGrpSpPr>
              <p:grpSpPr>
                <a:xfrm>
                  <a:off x="6441647" y="4651536"/>
                  <a:ext cx="1290387" cy="461665"/>
                  <a:chOff x="8057549" y="5583600"/>
                  <a:chExt cx="1290387" cy="46166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矩形 55"/>
                      <p:cNvSpPr/>
                      <p:nvPr/>
                    </p:nvSpPr>
                    <p:spPr>
                      <a:xfrm>
                        <a:off x="8313935" y="5583600"/>
                        <a:ext cx="1034001" cy="46166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TW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5" name="矩形 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13935" y="5583600"/>
                        <a:ext cx="1034001" cy="461665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7" name="Shape 229"/>
                  <p:cNvCxnSpPr/>
                  <p:nvPr/>
                </p:nvCxnSpPr>
                <p:spPr>
                  <a:xfrm>
                    <a:off x="8057549" y="5814432"/>
                    <a:ext cx="383836" cy="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triangle" w="lg" len="lg"/>
                  </a:ln>
                </p:spPr>
              </p:cxn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419442" y="383357"/>
                <a:ext cx="50029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A3C: Learn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TW" sz="2400" dirty="0"/>
                  <a:t> to estimate expected reward to smooth the large variance in each episode</a:t>
                </a: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42" y="383357"/>
                <a:ext cx="5002904" cy="1200329"/>
              </a:xfrm>
              <a:prstGeom prst="rect">
                <a:avLst/>
              </a:prstGeom>
              <a:blipFill rotWithShape="0">
                <a:blip r:embed="rId18"/>
                <a:stretch>
                  <a:fillRect l="-1949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字方塊 66"/>
          <p:cNvSpPr txBox="1"/>
          <p:nvPr/>
        </p:nvSpPr>
        <p:spPr>
          <a:xfrm>
            <a:off x="1885503" y="6234281"/>
            <a:ext cx="346710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DD462F"/>
                </a:solidFill>
              </a:rPr>
              <a:t>a is the output of an actor</a:t>
            </a:r>
            <a:endParaRPr lang="zh-TW" altLang="en-US" sz="2400" dirty="0">
              <a:solidFill>
                <a:srgbClr val="DD462F"/>
              </a:solidFill>
            </a:endParaRPr>
          </a:p>
        </p:txBody>
      </p:sp>
      <p:cxnSp>
        <p:nvCxnSpPr>
          <p:cNvPr id="16" name="曲線接點 15"/>
          <p:cNvCxnSpPr>
            <a:stCxn id="13" idx="1"/>
            <a:endCxn id="67" idx="3"/>
          </p:cNvCxnSpPr>
          <p:nvPr/>
        </p:nvCxnSpPr>
        <p:spPr>
          <a:xfrm rot="10800000" flipV="1">
            <a:off x="5352604" y="5386204"/>
            <a:ext cx="3319563" cy="1078910"/>
          </a:xfrm>
          <a:prstGeom prst="curvedConnector3">
            <a:avLst>
              <a:gd name="adj1" fmla="val 129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1401269" y="2427058"/>
                <a:ext cx="410296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Pathwise Derivative Policy Gradient: </a:t>
                </a:r>
              </a:p>
              <a:p>
                <a:r>
                  <a:rPr kumimoji="1" lang="en-US" altLang="zh-TW" sz="2400" dirty="0"/>
                  <a:t>1. Using policy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TW" sz="2400" dirty="0"/>
                  <a:t> to interact with the environment. </a:t>
                </a:r>
              </a:p>
              <a:p>
                <a:r>
                  <a:rPr kumimoji="1" lang="en-US" altLang="zh-TW" sz="2400" dirty="0"/>
                  <a:t>2. Replace </a:t>
                </a:r>
                <a:r>
                  <a:rPr kumimoji="1" lang="en-US" altLang="zh-TW" sz="2400" dirty="0" err="1"/>
                  <a:t>argmax</a:t>
                </a:r>
                <a:r>
                  <a:rPr kumimoji="1" lang="en-US" altLang="zh-TW" sz="2400" dirty="0"/>
                  <a:t> with target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TW" sz="2400" dirty="0"/>
                  <a:t>’ Learn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TW" sz="2400" dirty="0"/>
                  <a:t> to estimate expected reward to smooth the large variance in each episode</a:t>
                </a: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69" y="2427058"/>
                <a:ext cx="4102963" cy="3416320"/>
              </a:xfrm>
              <a:prstGeom prst="rect">
                <a:avLst/>
              </a:prstGeom>
              <a:blipFill rotWithShape="0">
                <a:blip r:embed="rId19"/>
                <a:stretch>
                  <a:fillRect l="-2377" t="-1426" b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81A13C-3665-4FAF-87BF-0E5A7A26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59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0" grpId="0"/>
      <p:bldP spid="36" grpId="0"/>
      <p:bldP spid="37" grpId="0"/>
      <p:bldP spid="38" grpId="0"/>
      <p:bldP spid="39" grpId="0" animBg="1"/>
      <p:bldP spid="6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Way to use Critic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6021366" y="3217641"/>
            <a:ext cx="34325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手繪多邊形: 圖案 5"/>
          <p:cNvSpPr/>
          <p:nvPr/>
        </p:nvSpPr>
        <p:spPr>
          <a:xfrm>
            <a:off x="6035436" y="1541039"/>
            <a:ext cx="3647047" cy="1410170"/>
          </a:xfrm>
          <a:custGeom>
            <a:avLst/>
            <a:gdLst>
              <a:gd name="connsiteX0" fmla="*/ 0 w 4135901"/>
              <a:gd name="connsiteY0" fmla="*/ 1140279 h 1693087"/>
              <a:gd name="connsiteX1" fmla="*/ 1209821 w 4135901"/>
              <a:gd name="connsiteY1" fmla="*/ 796 h 1693087"/>
              <a:gd name="connsiteX2" fmla="*/ 2166424 w 4135901"/>
              <a:gd name="connsiteY2" fmla="*/ 971467 h 1693087"/>
              <a:gd name="connsiteX3" fmla="*/ 2757267 w 4135901"/>
              <a:gd name="connsiteY3" fmla="*/ 1646716 h 1693087"/>
              <a:gd name="connsiteX4" fmla="*/ 3207433 w 4135901"/>
              <a:gd name="connsiteY4" fmla="*/ 1463836 h 1693087"/>
              <a:gd name="connsiteX5" fmla="*/ 3657600 w 4135901"/>
              <a:gd name="connsiteY5" fmla="*/ 1126212 h 1693087"/>
              <a:gd name="connsiteX6" fmla="*/ 4023360 w 4135901"/>
              <a:gd name="connsiteY6" fmla="*/ 1688919 h 1693087"/>
              <a:gd name="connsiteX7" fmla="*/ 4135901 w 4135901"/>
              <a:gd name="connsiteY7" fmla="*/ 1337227 h 1693087"/>
              <a:gd name="connsiteX0" fmla="*/ 0 w 4135901"/>
              <a:gd name="connsiteY0" fmla="*/ 1141099 h 1693907"/>
              <a:gd name="connsiteX1" fmla="*/ 1209821 w 4135901"/>
              <a:gd name="connsiteY1" fmla="*/ 1616 h 1693907"/>
              <a:gd name="connsiteX2" fmla="*/ 2104962 w 4135901"/>
              <a:gd name="connsiteY2" fmla="*/ 1365987 h 1693907"/>
              <a:gd name="connsiteX3" fmla="*/ 2757267 w 4135901"/>
              <a:gd name="connsiteY3" fmla="*/ 1647536 h 1693907"/>
              <a:gd name="connsiteX4" fmla="*/ 3207433 w 4135901"/>
              <a:gd name="connsiteY4" fmla="*/ 1464656 h 1693907"/>
              <a:gd name="connsiteX5" fmla="*/ 3657600 w 4135901"/>
              <a:gd name="connsiteY5" fmla="*/ 1127032 h 1693907"/>
              <a:gd name="connsiteX6" fmla="*/ 4023360 w 4135901"/>
              <a:gd name="connsiteY6" fmla="*/ 1689739 h 1693907"/>
              <a:gd name="connsiteX7" fmla="*/ 4135901 w 4135901"/>
              <a:gd name="connsiteY7" fmla="*/ 1338047 h 1693907"/>
              <a:gd name="connsiteX0" fmla="*/ 0 w 4135901"/>
              <a:gd name="connsiteY0" fmla="*/ 1141099 h 1693907"/>
              <a:gd name="connsiteX1" fmla="*/ 1209821 w 4135901"/>
              <a:gd name="connsiteY1" fmla="*/ 1616 h 1693907"/>
              <a:gd name="connsiteX2" fmla="*/ 2104962 w 4135901"/>
              <a:gd name="connsiteY2" fmla="*/ 1365987 h 1693907"/>
              <a:gd name="connsiteX3" fmla="*/ 2757267 w 4135901"/>
              <a:gd name="connsiteY3" fmla="*/ 1647536 h 1693907"/>
              <a:gd name="connsiteX4" fmla="*/ 3207433 w 4135901"/>
              <a:gd name="connsiteY4" fmla="*/ 1464656 h 1693907"/>
              <a:gd name="connsiteX5" fmla="*/ 3657600 w 4135901"/>
              <a:gd name="connsiteY5" fmla="*/ 1127032 h 1693907"/>
              <a:gd name="connsiteX6" fmla="*/ 4023360 w 4135901"/>
              <a:gd name="connsiteY6" fmla="*/ 1689739 h 1693907"/>
              <a:gd name="connsiteX7" fmla="*/ 4135901 w 4135901"/>
              <a:gd name="connsiteY7" fmla="*/ 1338047 h 1693907"/>
              <a:gd name="connsiteX0" fmla="*/ 0 w 4135901"/>
              <a:gd name="connsiteY0" fmla="*/ 1139963 h 1692771"/>
              <a:gd name="connsiteX1" fmla="*/ 1209821 w 4135901"/>
              <a:gd name="connsiteY1" fmla="*/ 480 h 1692771"/>
              <a:gd name="connsiteX2" fmla="*/ 1843750 w 4135901"/>
              <a:gd name="connsiteY2" fmla="*/ 958451 h 1692771"/>
              <a:gd name="connsiteX3" fmla="*/ 2757267 w 4135901"/>
              <a:gd name="connsiteY3" fmla="*/ 1646400 h 1692771"/>
              <a:gd name="connsiteX4" fmla="*/ 3207433 w 4135901"/>
              <a:gd name="connsiteY4" fmla="*/ 1463520 h 1692771"/>
              <a:gd name="connsiteX5" fmla="*/ 3657600 w 4135901"/>
              <a:gd name="connsiteY5" fmla="*/ 1125896 h 1692771"/>
              <a:gd name="connsiteX6" fmla="*/ 4023360 w 4135901"/>
              <a:gd name="connsiteY6" fmla="*/ 1688603 h 1692771"/>
              <a:gd name="connsiteX7" fmla="*/ 4135901 w 4135901"/>
              <a:gd name="connsiteY7" fmla="*/ 1336911 h 1692771"/>
              <a:gd name="connsiteX0" fmla="*/ 0 w 4135901"/>
              <a:gd name="connsiteY0" fmla="*/ 861446 h 1414254"/>
              <a:gd name="connsiteX1" fmla="*/ 764224 w 4135901"/>
              <a:gd name="connsiteY1" fmla="*/ 1363 h 1414254"/>
              <a:gd name="connsiteX2" fmla="*/ 1843750 w 4135901"/>
              <a:gd name="connsiteY2" fmla="*/ 679934 h 1414254"/>
              <a:gd name="connsiteX3" fmla="*/ 2757267 w 4135901"/>
              <a:gd name="connsiteY3" fmla="*/ 1367883 h 1414254"/>
              <a:gd name="connsiteX4" fmla="*/ 3207433 w 4135901"/>
              <a:gd name="connsiteY4" fmla="*/ 1185003 h 1414254"/>
              <a:gd name="connsiteX5" fmla="*/ 3657600 w 4135901"/>
              <a:gd name="connsiteY5" fmla="*/ 847379 h 1414254"/>
              <a:gd name="connsiteX6" fmla="*/ 4023360 w 4135901"/>
              <a:gd name="connsiteY6" fmla="*/ 1410086 h 1414254"/>
              <a:gd name="connsiteX7" fmla="*/ 4135901 w 4135901"/>
              <a:gd name="connsiteY7" fmla="*/ 1058394 h 1414254"/>
              <a:gd name="connsiteX0" fmla="*/ 0 w 4135901"/>
              <a:gd name="connsiteY0" fmla="*/ 862076 h 1414884"/>
              <a:gd name="connsiteX1" fmla="*/ 764224 w 4135901"/>
              <a:gd name="connsiteY1" fmla="*/ 1993 h 1414884"/>
              <a:gd name="connsiteX2" fmla="*/ 1659365 w 4135901"/>
              <a:gd name="connsiteY2" fmla="*/ 1048864 h 1414884"/>
              <a:gd name="connsiteX3" fmla="*/ 2757267 w 4135901"/>
              <a:gd name="connsiteY3" fmla="*/ 1368513 h 1414884"/>
              <a:gd name="connsiteX4" fmla="*/ 3207433 w 4135901"/>
              <a:gd name="connsiteY4" fmla="*/ 1185633 h 1414884"/>
              <a:gd name="connsiteX5" fmla="*/ 3657600 w 4135901"/>
              <a:gd name="connsiteY5" fmla="*/ 848009 h 1414884"/>
              <a:gd name="connsiteX6" fmla="*/ 4023360 w 4135901"/>
              <a:gd name="connsiteY6" fmla="*/ 1410716 h 1414884"/>
              <a:gd name="connsiteX7" fmla="*/ 4135901 w 4135901"/>
              <a:gd name="connsiteY7" fmla="*/ 1059024 h 1414884"/>
              <a:gd name="connsiteX0" fmla="*/ 0 w 4135901"/>
              <a:gd name="connsiteY0" fmla="*/ 862076 h 1414884"/>
              <a:gd name="connsiteX1" fmla="*/ 764224 w 4135901"/>
              <a:gd name="connsiteY1" fmla="*/ 1993 h 1414884"/>
              <a:gd name="connsiteX2" fmla="*/ 1659365 w 4135901"/>
              <a:gd name="connsiteY2" fmla="*/ 1048864 h 1414884"/>
              <a:gd name="connsiteX3" fmla="*/ 2757267 w 4135901"/>
              <a:gd name="connsiteY3" fmla="*/ 1368513 h 1414884"/>
              <a:gd name="connsiteX4" fmla="*/ 3207433 w 4135901"/>
              <a:gd name="connsiteY4" fmla="*/ 1185633 h 1414884"/>
              <a:gd name="connsiteX5" fmla="*/ 3657600 w 4135901"/>
              <a:gd name="connsiteY5" fmla="*/ 848009 h 1414884"/>
              <a:gd name="connsiteX6" fmla="*/ 4023360 w 4135901"/>
              <a:gd name="connsiteY6" fmla="*/ 1410716 h 1414884"/>
              <a:gd name="connsiteX7" fmla="*/ 4135901 w 4135901"/>
              <a:gd name="connsiteY7" fmla="*/ 1059024 h 1414884"/>
              <a:gd name="connsiteX0" fmla="*/ 0 w 4135901"/>
              <a:gd name="connsiteY0" fmla="*/ 862076 h 1414884"/>
              <a:gd name="connsiteX1" fmla="*/ 764224 w 4135901"/>
              <a:gd name="connsiteY1" fmla="*/ 1993 h 1414884"/>
              <a:gd name="connsiteX2" fmla="*/ 1659365 w 4135901"/>
              <a:gd name="connsiteY2" fmla="*/ 1048864 h 1414884"/>
              <a:gd name="connsiteX3" fmla="*/ 2757267 w 4135901"/>
              <a:gd name="connsiteY3" fmla="*/ 1368513 h 1414884"/>
              <a:gd name="connsiteX4" fmla="*/ 3207433 w 4135901"/>
              <a:gd name="connsiteY4" fmla="*/ 1185633 h 1414884"/>
              <a:gd name="connsiteX5" fmla="*/ 3657600 w 4135901"/>
              <a:gd name="connsiteY5" fmla="*/ 848009 h 1414884"/>
              <a:gd name="connsiteX6" fmla="*/ 4023360 w 4135901"/>
              <a:gd name="connsiteY6" fmla="*/ 1410716 h 1414884"/>
              <a:gd name="connsiteX7" fmla="*/ 4135901 w 4135901"/>
              <a:gd name="connsiteY7" fmla="*/ 1059024 h 1414884"/>
              <a:gd name="connsiteX0" fmla="*/ 0 w 4135901"/>
              <a:gd name="connsiteY0" fmla="*/ 860677 h 1413485"/>
              <a:gd name="connsiteX1" fmla="*/ 764224 w 4135901"/>
              <a:gd name="connsiteY1" fmla="*/ 594 h 1413485"/>
              <a:gd name="connsiteX2" fmla="*/ 1828385 w 4135901"/>
              <a:gd name="connsiteY2" fmla="*/ 958565 h 1413485"/>
              <a:gd name="connsiteX3" fmla="*/ 2757267 w 4135901"/>
              <a:gd name="connsiteY3" fmla="*/ 1367114 h 1413485"/>
              <a:gd name="connsiteX4" fmla="*/ 3207433 w 4135901"/>
              <a:gd name="connsiteY4" fmla="*/ 1184234 h 1413485"/>
              <a:gd name="connsiteX5" fmla="*/ 3657600 w 4135901"/>
              <a:gd name="connsiteY5" fmla="*/ 846610 h 1413485"/>
              <a:gd name="connsiteX6" fmla="*/ 4023360 w 4135901"/>
              <a:gd name="connsiteY6" fmla="*/ 1409317 h 1413485"/>
              <a:gd name="connsiteX7" fmla="*/ 4135901 w 4135901"/>
              <a:gd name="connsiteY7" fmla="*/ 1057625 h 1413485"/>
              <a:gd name="connsiteX0" fmla="*/ 0 w 4135901"/>
              <a:gd name="connsiteY0" fmla="*/ 860677 h 1413485"/>
              <a:gd name="connsiteX1" fmla="*/ 764224 w 4135901"/>
              <a:gd name="connsiteY1" fmla="*/ 594 h 1413485"/>
              <a:gd name="connsiteX2" fmla="*/ 1828385 w 4135901"/>
              <a:gd name="connsiteY2" fmla="*/ 958565 h 1413485"/>
              <a:gd name="connsiteX3" fmla="*/ 2757267 w 4135901"/>
              <a:gd name="connsiteY3" fmla="*/ 1367114 h 1413485"/>
              <a:gd name="connsiteX4" fmla="*/ 3207433 w 4135901"/>
              <a:gd name="connsiteY4" fmla="*/ 1184234 h 1413485"/>
              <a:gd name="connsiteX5" fmla="*/ 3657600 w 4135901"/>
              <a:gd name="connsiteY5" fmla="*/ 846610 h 1413485"/>
              <a:gd name="connsiteX6" fmla="*/ 4023360 w 4135901"/>
              <a:gd name="connsiteY6" fmla="*/ 1409317 h 1413485"/>
              <a:gd name="connsiteX7" fmla="*/ 4135901 w 4135901"/>
              <a:gd name="connsiteY7" fmla="*/ 1057625 h 1413485"/>
              <a:gd name="connsiteX0" fmla="*/ 0 w 4412479"/>
              <a:gd name="connsiteY0" fmla="*/ 860677 h 1410170"/>
              <a:gd name="connsiteX1" fmla="*/ 764224 w 4412479"/>
              <a:gd name="connsiteY1" fmla="*/ 594 h 1410170"/>
              <a:gd name="connsiteX2" fmla="*/ 1828385 w 4412479"/>
              <a:gd name="connsiteY2" fmla="*/ 958565 h 1410170"/>
              <a:gd name="connsiteX3" fmla="*/ 2757267 w 4412479"/>
              <a:gd name="connsiteY3" fmla="*/ 1367114 h 1410170"/>
              <a:gd name="connsiteX4" fmla="*/ 3207433 w 4412479"/>
              <a:gd name="connsiteY4" fmla="*/ 1184234 h 1410170"/>
              <a:gd name="connsiteX5" fmla="*/ 3657600 w 4412479"/>
              <a:gd name="connsiteY5" fmla="*/ 846610 h 1410170"/>
              <a:gd name="connsiteX6" fmla="*/ 4023360 w 4412479"/>
              <a:gd name="connsiteY6" fmla="*/ 1409317 h 1410170"/>
              <a:gd name="connsiteX7" fmla="*/ 4412479 w 4412479"/>
              <a:gd name="connsiteY7" fmla="*/ 956025 h 141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2479" h="1410170">
                <a:moveTo>
                  <a:pt x="0" y="860677"/>
                </a:moveTo>
                <a:cubicBezTo>
                  <a:pt x="424375" y="305003"/>
                  <a:pt x="459493" y="-15721"/>
                  <a:pt x="764224" y="594"/>
                </a:cubicBezTo>
                <a:cubicBezTo>
                  <a:pt x="1068955" y="16909"/>
                  <a:pt x="1173537" y="1759512"/>
                  <a:pt x="1828385" y="958565"/>
                </a:cubicBezTo>
                <a:cubicBezTo>
                  <a:pt x="2483233" y="157618"/>
                  <a:pt x="2527426" y="1329503"/>
                  <a:pt x="2757267" y="1367114"/>
                </a:cubicBezTo>
                <a:cubicBezTo>
                  <a:pt x="2987108" y="1404725"/>
                  <a:pt x="3057378" y="1270985"/>
                  <a:pt x="3207433" y="1184234"/>
                </a:cubicBezTo>
                <a:cubicBezTo>
                  <a:pt x="3357488" y="1097483"/>
                  <a:pt x="3521612" y="809096"/>
                  <a:pt x="3657600" y="846610"/>
                </a:cubicBezTo>
                <a:cubicBezTo>
                  <a:pt x="3793588" y="884124"/>
                  <a:pt x="3897547" y="1391081"/>
                  <a:pt x="4023360" y="1409317"/>
                </a:cubicBezTo>
                <a:cubicBezTo>
                  <a:pt x="4149173" y="1427553"/>
                  <a:pt x="4396067" y="1149455"/>
                  <a:pt x="4412479" y="956025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127658" y="1525563"/>
                <a:ext cx="11502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57" y="1525563"/>
                <a:ext cx="1150251" cy="369332"/>
              </a:xfrm>
              <a:prstGeom prst="rect">
                <a:avLst/>
              </a:prstGeom>
              <a:blipFill>
                <a:blip r:embed="rId2"/>
                <a:stretch>
                  <a:fillRect l="-8466" b="-278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863719" y="3190699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718" y="3190699"/>
                <a:ext cx="375937" cy="369332"/>
              </a:xfrm>
              <a:prstGeom prst="rect">
                <a:avLst/>
              </a:prstGeom>
              <a:blipFill>
                <a:blip r:embed="rId3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737624" y="319069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624" y="3190699"/>
                <a:ext cx="383054" cy="369332"/>
              </a:xfrm>
              <a:prstGeom prst="rect">
                <a:avLst/>
              </a:prstGeom>
              <a:blipFill>
                <a:blip r:embed="rId4"/>
                <a:stretch>
                  <a:fillRect l="-9524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/>
          <p:cNvCxnSpPr/>
          <p:nvPr/>
        </p:nvCxnSpPr>
        <p:spPr>
          <a:xfrm>
            <a:off x="6996287" y="2335555"/>
            <a:ext cx="0" cy="904874"/>
          </a:xfrm>
          <a:prstGeom prst="line">
            <a:avLst/>
          </a:prstGeom>
          <a:ln w="381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cxnSpLocks/>
          </p:cNvCxnSpPr>
          <p:nvPr/>
        </p:nvCxnSpPr>
        <p:spPr>
          <a:xfrm>
            <a:off x="7858958" y="2246125"/>
            <a:ext cx="0" cy="994305"/>
          </a:xfrm>
          <a:prstGeom prst="line">
            <a:avLst/>
          </a:prstGeom>
          <a:ln w="381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5927699" y="6273399"/>
            <a:ext cx="34325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手繪多邊形: 圖案 14"/>
          <p:cNvSpPr/>
          <p:nvPr/>
        </p:nvSpPr>
        <p:spPr>
          <a:xfrm>
            <a:off x="5941769" y="4596797"/>
            <a:ext cx="3647047" cy="1410170"/>
          </a:xfrm>
          <a:custGeom>
            <a:avLst/>
            <a:gdLst>
              <a:gd name="connsiteX0" fmla="*/ 0 w 4135901"/>
              <a:gd name="connsiteY0" fmla="*/ 1140279 h 1693087"/>
              <a:gd name="connsiteX1" fmla="*/ 1209821 w 4135901"/>
              <a:gd name="connsiteY1" fmla="*/ 796 h 1693087"/>
              <a:gd name="connsiteX2" fmla="*/ 2166424 w 4135901"/>
              <a:gd name="connsiteY2" fmla="*/ 971467 h 1693087"/>
              <a:gd name="connsiteX3" fmla="*/ 2757267 w 4135901"/>
              <a:gd name="connsiteY3" fmla="*/ 1646716 h 1693087"/>
              <a:gd name="connsiteX4" fmla="*/ 3207433 w 4135901"/>
              <a:gd name="connsiteY4" fmla="*/ 1463836 h 1693087"/>
              <a:gd name="connsiteX5" fmla="*/ 3657600 w 4135901"/>
              <a:gd name="connsiteY5" fmla="*/ 1126212 h 1693087"/>
              <a:gd name="connsiteX6" fmla="*/ 4023360 w 4135901"/>
              <a:gd name="connsiteY6" fmla="*/ 1688919 h 1693087"/>
              <a:gd name="connsiteX7" fmla="*/ 4135901 w 4135901"/>
              <a:gd name="connsiteY7" fmla="*/ 1337227 h 1693087"/>
              <a:gd name="connsiteX0" fmla="*/ 0 w 4135901"/>
              <a:gd name="connsiteY0" fmla="*/ 1141099 h 1693907"/>
              <a:gd name="connsiteX1" fmla="*/ 1209821 w 4135901"/>
              <a:gd name="connsiteY1" fmla="*/ 1616 h 1693907"/>
              <a:gd name="connsiteX2" fmla="*/ 2104962 w 4135901"/>
              <a:gd name="connsiteY2" fmla="*/ 1365987 h 1693907"/>
              <a:gd name="connsiteX3" fmla="*/ 2757267 w 4135901"/>
              <a:gd name="connsiteY3" fmla="*/ 1647536 h 1693907"/>
              <a:gd name="connsiteX4" fmla="*/ 3207433 w 4135901"/>
              <a:gd name="connsiteY4" fmla="*/ 1464656 h 1693907"/>
              <a:gd name="connsiteX5" fmla="*/ 3657600 w 4135901"/>
              <a:gd name="connsiteY5" fmla="*/ 1127032 h 1693907"/>
              <a:gd name="connsiteX6" fmla="*/ 4023360 w 4135901"/>
              <a:gd name="connsiteY6" fmla="*/ 1689739 h 1693907"/>
              <a:gd name="connsiteX7" fmla="*/ 4135901 w 4135901"/>
              <a:gd name="connsiteY7" fmla="*/ 1338047 h 1693907"/>
              <a:gd name="connsiteX0" fmla="*/ 0 w 4135901"/>
              <a:gd name="connsiteY0" fmla="*/ 1141099 h 1693907"/>
              <a:gd name="connsiteX1" fmla="*/ 1209821 w 4135901"/>
              <a:gd name="connsiteY1" fmla="*/ 1616 h 1693907"/>
              <a:gd name="connsiteX2" fmla="*/ 2104962 w 4135901"/>
              <a:gd name="connsiteY2" fmla="*/ 1365987 h 1693907"/>
              <a:gd name="connsiteX3" fmla="*/ 2757267 w 4135901"/>
              <a:gd name="connsiteY3" fmla="*/ 1647536 h 1693907"/>
              <a:gd name="connsiteX4" fmla="*/ 3207433 w 4135901"/>
              <a:gd name="connsiteY4" fmla="*/ 1464656 h 1693907"/>
              <a:gd name="connsiteX5" fmla="*/ 3657600 w 4135901"/>
              <a:gd name="connsiteY5" fmla="*/ 1127032 h 1693907"/>
              <a:gd name="connsiteX6" fmla="*/ 4023360 w 4135901"/>
              <a:gd name="connsiteY6" fmla="*/ 1689739 h 1693907"/>
              <a:gd name="connsiteX7" fmla="*/ 4135901 w 4135901"/>
              <a:gd name="connsiteY7" fmla="*/ 1338047 h 1693907"/>
              <a:gd name="connsiteX0" fmla="*/ 0 w 4135901"/>
              <a:gd name="connsiteY0" fmla="*/ 1139963 h 1692771"/>
              <a:gd name="connsiteX1" fmla="*/ 1209821 w 4135901"/>
              <a:gd name="connsiteY1" fmla="*/ 480 h 1692771"/>
              <a:gd name="connsiteX2" fmla="*/ 1843750 w 4135901"/>
              <a:gd name="connsiteY2" fmla="*/ 958451 h 1692771"/>
              <a:gd name="connsiteX3" fmla="*/ 2757267 w 4135901"/>
              <a:gd name="connsiteY3" fmla="*/ 1646400 h 1692771"/>
              <a:gd name="connsiteX4" fmla="*/ 3207433 w 4135901"/>
              <a:gd name="connsiteY4" fmla="*/ 1463520 h 1692771"/>
              <a:gd name="connsiteX5" fmla="*/ 3657600 w 4135901"/>
              <a:gd name="connsiteY5" fmla="*/ 1125896 h 1692771"/>
              <a:gd name="connsiteX6" fmla="*/ 4023360 w 4135901"/>
              <a:gd name="connsiteY6" fmla="*/ 1688603 h 1692771"/>
              <a:gd name="connsiteX7" fmla="*/ 4135901 w 4135901"/>
              <a:gd name="connsiteY7" fmla="*/ 1336911 h 1692771"/>
              <a:gd name="connsiteX0" fmla="*/ 0 w 4135901"/>
              <a:gd name="connsiteY0" fmla="*/ 861446 h 1414254"/>
              <a:gd name="connsiteX1" fmla="*/ 764224 w 4135901"/>
              <a:gd name="connsiteY1" fmla="*/ 1363 h 1414254"/>
              <a:gd name="connsiteX2" fmla="*/ 1843750 w 4135901"/>
              <a:gd name="connsiteY2" fmla="*/ 679934 h 1414254"/>
              <a:gd name="connsiteX3" fmla="*/ 2757267 w 4135901"/>
              <a:gd name="connsiteY3" fmla="*/ 1367883 h 1414254"/>
              <a:gd name="connsiteX4" fmla="*/ 3207433 w 4135901"/>
              <a:gd name="connsiteY4" fmla="*/ 1185003 h 1414254"/>
              <a:gd name="connsiteX5" fmla="*/ 3657600 w 4135901"/>
              <a:gd name="connsiteY5" fmla="*/ 847379 h 1414254"/>
              <a:gd name="connsiteX6" fmla="*/ 4023360 w 4135901"/>
              <a:gd name="connsiteY6" fmla="*/ 1410086 h 1414254"/>
              <a:gd name="connsiteX7" fmla="*/ 4135901 w 4135901"/>
              <a:gd name="connsiteY7" fmla="*/ 1058394 h 1414254"/>
              <a:gd name="connsiteX0" fmla="*/ 0 w 4135901"/>
              <a:gd name="connsiteY0" fmla="*/ 862076 h 1414884"/>
              <a:gd name="connsiteX1" fmla="*/ 764224 w 4135901"/>
              <a:gd name="connsiteY1" fmla="*/ 1993 h 1414884"/>
              <a:gd name="connsiteX2" fmla="*/ 1659365 w 4135901"/>
              <a:gd name="connsiteY2" fmla="*/ 1048864 h 1414884"/>
              <a:gd name="connsiteX3" fmla="*/ 2757267 w 4135901"/>
              <a:gd name="connsiteY3" fmla="*/ 1368513 h 1414884"/>
              <a:gd name="connsiteX4" fmla="*/ 3207433 w 4135901"/>
              <a:gd name="connsiteY4" fmla="*/ 1185633 h 1414884"/>
              <a:gd name="connsiteX5" fmla="*/ 3657600 w 4135901"/>
              <a:gd name="connsiteY5" fmla="*/ 848009 h 1414884"/>
              <a:gd name="connsiteX6" fmla="*/ 4023360 w 4135901"/>
              <a:gd name="connsiteY6" fmla="*/ 1410716 h 1414884"/>
              <a:gd name="connsiteX7" fmla="*/ 4135901 w 4135901"/>
              <a:gd name="connsiteY7" fmla="*/ 1059024 h 1414884"/>
              <a:gd name="connsiteX0" fmla="*/ 0 w 4135901"/>
              <a:gd name="connsiteY0" fmla="*/ 862076 h 1414884"/>
              <a:gd name="connsiteX1" fmla="*/ 764224 w 4135901"/>
              <a:gd name="connsiteY1" fmla="*/ 1993 h 1414884"/>
              <a:gd name="connsiteX2" fmla="*/ 1659365 w 4135901"/>
              <a:gd name="connsiteY2" fmla="*/ 1048864 h 1414884"/>
              <a:gd name="connsiteX3" fmla="*/ 2757267 w 4135901"/>
              <a:gd name="connsiteY3" fmla="*/ 1368513 h 1414884"/>
              <a:gd name="connsiteX4" fmla="*/ 3207433 w 4135901"/>
              <a:gd name="connsiteY4" fmla="*/ 1185633 h 1414884"/>
              <a:gd name="connsiteX5" fmla="*/ 3657600 w 4135901"/>
              <a:gd name="connsiteY5" fmla="*/ 848009 h 1414884"/>
              <a:gd name="connsiteX6" fmla="*/ 4023360 w 4135901"/>
              <a:gd name="connsiteY6" fmla="*/ 1410716 h 1414884"/>
              <a:gd name="connsiteX7" fmla="*/ 4135901 w 4135901"/>
              <a:gd name="connsiteY7" fmla="*/ 1059024 h 1414884"/>
              <a:gd name="connsiteX0" fmla="*/ 0 w 4135901"/>
              <a:gd name="connsiteY0" fmla="*/ 862076 h 1414884"/>
              <a:gd name="connsiteX1" fmla="*/ 764224 w 4135901"/>
              <a:gd name="connsiteY1" fmla="*/ 1993 h 1414884"/>
              <a:gd name="connsiteX2" fmla="*/ 1659365 w 4135901"/>
              <a:gd name="connsiteY2" fmla="*/ 1048864 h 1414884"/>
              <a:gd name="connsiteX3" fmla="*/ 2757267 w 4135901"/>
              <a:gd name="connsiteY3" fmla="*/ 1368513 h 1414884"/>
              <a:gd name="connsiteX4" fmla="*/ 3207433 w 4135901"/>
              <a:gd name="connsiteY4" fmla="*/ 1185633 h 1414884"/>
              <a:gd name="connsiteX5" fmla="*/ 3657600 w 4135901"/>
              <a:gd name="connsiteY5" fmla="*/ 848009 h 1414884"/>
              <a:gd name="connsiteX6" fmla="*/ 4023360 w 4135901"/>
              <a:gd name="connsiteY6" fmla="*/ 1410716 h 1414884"/>
              <a:gd name="connsiteX7" fmla="*/ 4135901 w 4135901"/>
              <a:gd name="connsiteY7" fmla="*/ 1059024 h 1414884"/>
              <a:gd name="connsiteX0" fmla="*/ 0 w 4135901"/>
              <a:gd name="connsiteY0" fmla="*/ 860677 h 1413485"/>
              <a:gd name="connsiteX1" fmla="*/ 764224 w 4135901"/>
              <a:gd name="connsiteY1" fmla="*/ 594 h 1413485"/>
              <a:gd name="connsiteX2" fmla="*/ 1828385 w 4135901"/>
              <a:gd name="connsiteY2" fmla="*/ 958565 h 1413485"/>
              <a:gd name="connsiteX3" fmla="*/ 2757267 w 4135901"/>
              <a:gd name="connsiteY3" fmla="*/ 1367114 h 1413485"/>
              <a:gd name="connsiteX4" fmla="*/ 3207433 w 4135901"/>
              <a:gd name="connsiteY4" fmla="*/ 1184234 h 1413485"/>
              <a:gd name="connsiteX5" fmla="*/ 3657600 w 4135901"/>
              <a:gd name="connsiteY5" fmla="*/ 846610 h 1413485"/>
              <a:gd name="connsiteX6" fmla="*/ 4023360 w 4135901"/>
              <a:gd name="connsiteY6" fmla="*/ 1409317 h 1413485"/>
              <a:gd name="connsiteX7" fmla="*/ 4135901 w 4135901"/>
              <a:gd name="connsiteY7" fmla="*/ 1057625 h 1413485"/>
              <a:gd name="connsiteX0" fmla="*/ 0 w 4135901"/>
              <a:gd name="connsiteY0" fmla="*/ 860677 h 1413485"/>
              <a:gd name="connsiteX1" fmla="*/ 764224 w 4135901"/>
              <a:gd name="connsiteY1" fmla="*/ 594 h 1413485"/>
              <a:gd name="connsiteX2" fmla="*/ 1828385 w 4135901"/>
              <a:gd name="connsiteY2" fmla="*/ 958565 h 1413485"/>
              <a:gd name="connsiteX3" fmla="*/ 2757267 w 4135901"/>
              <a:gd name="connsiteY3" fmla="*/ 1367114 h 1413485"/>
              <a:gd name="connsiteX4" fmla="*/ 3207433 w 4135901"/>
              <a:gd name="connsiteY4" fmla="*/ 1184234 h 1413485"/>
              <a:gd name="connsiteX5" fmla="*/ 3657600 w 4135901"/>
              <a:gd name="connsiteY5" fmla="*/ 846610 h 1413485"/>
              <a:gd name="connsiteX6" fmla="*/ 4023360 w 4135901"/>
              <a:gd name="connsiteY6" fmla="*/ 1409317 h 1413485"/>
              <a:gd name="connsiteX7" fmla="*/ 4135901 w 4135901"/>
              <a:gd name="connsiteY7" fmla="*/ 1057625 h 1413485"/>
              <a:gd name="connsiteX0" fmla="*/ 0 w 4412479"/>
              <a:gd name="connsiteY0" fmla="*/ 860677 h 1410170"/>
              <a:gd name="connsiteX1" fmla="*/ 764224 w 4412479"/>
              <a:gd name="connsiteY1" fmla="*/ 594 h 1410170"/>
              <a:gd name="connsiteX2" fmla="*/ 1828385 w 4412479"/>
              <a:gd name="connsiteY2" fmla="*/ 958565 h 1410170"/>
              <a:gd name="connsiteX3" fmla="*/ 2757267 w 4412479"/>
              <a:gd name="connsiteY3" fmla="*/ 1367114 h 1410170"/>
              <a:gd name="connsiteX4" fmla="*/ 3207433 w 4412479"/>
              <a:gd name="connsiteY4" fmla="*/ 1184234 h 1410170"/>
              <a:gd name="connsiteX5" fmla="*/ 3657600 w 4412479"/>
              <a:gd name="connsiteY5" fmla="*/ 846610 h 1410170"/>
              <a:gd name="connsiteX6" fmla="*/ 4023360 w 4412479"/>
              <a:gd name="connsiteY6" fmla="*/ 1409317 h 1410170"/>
              <a:gd name="connsiteX7" fmla="*/ 4412479 w 4412479"/>
              <a:gd name="connsiteY7" fmla="*/ 956025 h 141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2479" h="1410170">
                <a:moveTo>
                  <a:pt x="0" y="860677"/>
                </a:moveTo>
                <a:cubicBezTo>
                  <a:pt x="424375" y="305003"/>
                  <a:pt x="459493" y="-15721"/>
                  <a:pt x="764224" y="594"/>
                </a:cubicBezTo>
                <a:cubicBezTo>
                  <a:pt x="1068955" y="16909"/>
                  <a:pt x="1173537" y="1759512"/>
                  <a:pt x="1828385" y="958565"/>
                </a:cubicBezTo>
                <a:cubicBezTo>
                  <a:pt x="2483233" y="157618"/>
                  <a:pt x="2527426" y="1329503"/>
                  <a:pt x="2757267" y="1367114"/>
                </a:cubicBezTo>
                <a:cubicBezTo>
                  <a:pt x="2987108" y="1404725"/>
                  <a:pt x="3057378" y="1270985"/>
                  <a:pt x="3207433" y="1184234"/>
                </a:cubicBezTo>
                <a:cubicBezTo>
                  <a:pt x="3357488" y="1097483"/>
                  <a:pt x="3521612" y="809096"/>
                  <a:pt x="3657600" y="846610"/>
                </a:cubicBezTo>
                <a:cubicBezTo>
                  <a:pt x="3793588" y="884124"/>
                  <a:pt x="3897547" y="1391081"/>
                  <a:pt x="4023360" y="1409317"/>
                </a:cubicBezTo>
                <a:cubicBezTo>
                  <a:pt x="4149173" y="1427553"/>
                  <a:pt x="4396067" y="1149455"/>
                  <a:pt x="4412479" y="956025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160601" y="4492829"/>
                <a:ext cx="11502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600" y="4492829"/>
                <a:ext cx="1150251" cy="369332"/>
              </a:xfrm>
              <a:prstGeom prst="rect">
                <a:avLst/>
              </a:prstGeom>
              <a:blipFill>
                <a:blip r:embed="rId5"/>
                <a:stretch>
                  <a:fillRect l="-8511" b="-278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905253" y="6270696"/>
                <a:ext cx="247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252" y="6270696"/>
                <a:ext cx="247953" cy="369332"/>
              </a:xfrm>
              <a:prstGeom prst="rect">
                <a:avLst/>
              </a:prstGeom>
              <a:blipFill>
                <a:blip r:embed="rId6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>
            <a:cxnSpLocks/>
          </p:cNvCxnSpPr>
          <p:nvPr/>
        </p:nvCxnSpPr>
        <p:spPr>
          <a:xfrm>
            <a:off x="7029229" y="5692941"/>
            <a:ext cx="0" cy="580459"/>
          </a:xfrm>
          <a:prstGeom prst="line">
            <a:avLst/>
          </a:prstGeom>
          <a:ln w="381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cxnSpLocks/>
          </p:cNvCxnSpPr>
          <p:nvPr/>
        </p:nvCxnSpPr>
        <p:spPr>
          <a:xfrm>
            <a:off x="6590522" y="1541039"/>
            <a:ext cx="0" cy="16496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7643987" y="3560032"/>
            <a:ext cx="143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increase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170692" y="3550494"/>
            <a:ext cx="143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decrease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922843" y="4228883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know the parameters of Q function</a:t>
            </a:r>
            <a:endParaRPr lang="zh-TW" altLang="en-US" sz="2400" dirty="0"/>
          </a:p>
        </p:txBody>
      </p:sp>
      <p:sp>
        <p:nvSpPr>
          <p:cNvPr id="28" name="箭號: 向右 27"/>
          <p:cNvSpPr/>
          <p:nvPr/>
        </p:nvSpPr>
        <p:spPr>
          <a:xfrm flipH="1">
            <a:off x="6554543" y="5782748"/>
            <a:ext cx="368300" cy="3445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2017570" y="2240317"/>
            <a:ext cx="318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Original Actor-critic</a:t>
            </a:r>
            <a:endParaRPr lang="zh-TW" altLang="en-US" sz="2800" b="1" i="1" u="sng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1986118" y="3690274"/>
            <a:ext cx="3116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err="1"/>
              <a:t>Pathwise</a:t>
            </a:r>
            <a:r>
              <a:rPr lang="en-US" altLang="zh-TW" sz="2800" b="1" i="1" u="sng" dirty="0"/>
              <a:t> derivative policy gradient</a:t>
            </a:r>
            <a:endParaRPr lang="zh-TW" altLang="en-US" sz="2800" b="1" i="1" u="sng" dirty="0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6553765" y="4623739"/>
            <a:ext cx="0" cy="16496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6404613" y="6273399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612" y="6273399"/>
                <a:ext cx="320601" cy="369332"/>
              </a:xfrm>
              <a:prstGeom prst="rect">
                <a:avLst/>
              </a:prstGeom>
              <a:blipFill>
                <a:blip r:embed="rId7"/>
                <a:stretch>
                  <a:fillRect l="-13462" t="-1639" r="-26923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2224092" y="4901552"/>
            <a:ext cx="2923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Q function we know that taking a’ at state s is better than a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8DAB57-636C-4460-8C7A-DCAE72BD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2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5" grpId="0" animBg="1"/>
      <p:bldP spid="16" grpId="0"/>
      <p:bldP spid="17" grpId="0"/>
      <p:bldP spid="23" grpId="0"/>
      <p:bldP spid="24" grpId="0"/>
      <p:bldP spid="27" grpId="0"/>
      <p:bldP spid="28" grpId="0" animBg="1"/>
      <p:bldP spid="29" grpId="0"/>
      <p:bldP spid="30" grpId="0"/>
      <p:bldP spid="38" grpId="0"/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90" y="634823"/>
            <a:ext cx="6057723" cy="21406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25900" y="3965807"/>
            <a:ext cx="664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http://www.cartomad.com/comic/109000081104011.html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314923" y="3131894"/>
            <a:ext cx="332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Original Actor-critic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318089" y="3134811"/>
            <a:ext cx="332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Pathwise</a:t>
            </a:r>
            <a:r>
              <a:rPr lang="en-US" altLang="zh-TW" sz="2400" dirty="0"/>
              <a:t> derivative policy gradient</a:t>
            </a:r>
            <a:endParaRPr lang="zh-TW" altLang="en-US" sz="2400" dirty="0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9847303" y="1549676"/>
            <a:ext cx="0" cy="557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cxnSpLocks/>
          </p:cNvCxnSpPr>
          <p:nvPr/>
        </p:nvCxnSpPr>
        <p:spPr>
          <a:xfrm>
            <a:off x="9666963" y="991194"/>
            <a:ext cx="0" cy="1116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cxnSpLocks/>
          </p:cNvCxnSpPr>
          <p:nvPr/>
        </p:nvCxnSpPr>
        <p:spPr>
          <a:xfrm>
            <a:off x="9453603" y="991194"/>
            <a:ext cx="0" cy="1638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cxnSpLocks/>
          </p:cNvCxnSpPr>
          <p:nvPr/>
        </p:nvCxnSpPr>
        <p:spPr>
          <a:xfrm>
            <a:off x="9443443" y="1348697"/>
            <a:ext cx="0" cy="77977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cxnSpLocks/>
          </p:cNvCxnSpPr>
          <p:nvPr/>
        </p:nvCxnSpPr>
        <p:spPr>
          <a:xfrm>
            <a:off x="9239290" y="1017568"/>
            <a:ext cx="0" cy="53210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</p:cNvCxnSpPr>
          <p:nvPr/>
        </p:nvCxnSpPr>
        <p:spPr>
          <a:xfrm flipH="1">
            <a:off x="8982435" y="2128469"/>
            <a:ext cx="684529" cy="962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</p:cNvCxnSpPr>
          <p:nvPr/>
        </p:nvCxnSpPr>
        <p:spPr>
          <a:xfrm flipH="1">
            <a:off x="5932224" y="1340910"/>
            <a:ext cx="3256231" cy="187304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69" y="635371"/>
            <a:ext cx="2033271" cy="3561730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545803" y="111602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Actor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775450" y="12987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Critic</a:t>
            </a:r>
            <a:endParaRPr lang="zh-TW" altLang="en-US" sz="28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E8B5E87-B6BF-4786-8D72-F10D694AA61F}"/>
              </a:ext>
            </a:extLst>
          </p:cNvPr>
          <p:cNvCxnSpPr/>
          <p:nvPr/>
        </p:nvCxnSpPr>
        <p:spPr>
          <a:xfrm>
            <a:off x="1274190" y="4448261"/>
            <a:ext cx="96436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064EBB9-E49A-4599-8D7C-0CD39E98C445}"/>
                  </a:ext>
                </a:extLst>
              </p:cNvPr>
              <p:cNvSpPr txBox="1"/>
              <p:nvPr/>
            </p:nvSpPr>
            <p:spPr>
              <a:xfrm>
                <a:off x="3191770" y="5511029"/>
                <a:ext cx="2731838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064EBB9-E49A-4599-8D7C-0CD39E98C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770" y="5511028"/>
                <a:ext cx="2731838" cy="483209"/>
              </a:xfrm>
              <a:prstGeom prst="rect">
                <a:avLst/>
              </a:prstGeom>
              <a:blipFill>
                <a:blip r:embed="rId4"/>
                <a:stretch>
                  <a:fillRect l="-1116" b="-1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1957EA-BADF-4BE0-A885-7BAC0D5418FF}"/>
                  </a:ext>
                </a:extLst>
              </p:cNvPr>
              <p:cNvSpPr/>
              <p:nvPr/>
            </p:nvSpPr>
            <p:spPr>
              <a:xfrm>
                <a:off x="2055756" y="4864491"/>
                <a:ext cx="39963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 </a:t>
                </a:r>
                <a:r>
                  <a:rPr lang="en-US" altLang="zh-TW" sz="2400" i="1" dirty="0"/>
                  <a:t>continuous vector</a:t>
                </a:r>
                <a:endParaRPr lang="zh-TW" altLang="en-US" sz="2400" i="1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1957EA-BADF-4BE0-A885-7BAC0D541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56" y="4864490"/>
                <a:ext cx="3996350" cy="461665"/>
              </a:xfrm>
              <a:prstGeom prst="rect">
                <a:avLst/>
              </a:prstGeom>
              <a:blipFill>
                <a:blip r:embed="rId5"/>
                <a:stretch>
                  <a:fillRect l="-2287" t="-10526" r="-1372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64AFAE70-5B26-4CA9-B746-DD79EEEAF4EB}"/>
              </a:ext>
            </a:extLst>
          </p:cNvPr>
          <p:cNvSpPr/>
          <p:nvPr/>
        </p:nvSpPr>
        <p:spPr>
          <a:xfrm>
            <a:off x="7629732" y="4673896"/>
            <a:ext cx="1041867" cy="12663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B95FD87-B73D-41D6-8E27-9B7A8C667E2E}"/>
              </a:ext>
            </a:extLst>
          </p:cNvPr>
          <p:cNvGrpSpPr/>
          <p:nvPr/>
        </p:nvGrpSpPr>
        <p:grpSpPr>
          <a:xfrm>
            <a:off x="7683389" y="5036617"/>
            <a:ext cx="969164" cy="732141"/>
            <a:chOff x="1957548" y="3077308"/>
            <a:chExt cx="969164" cy="732141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F3EFF12-916E-4339-9FAA-F2C97E6225AA}"/>
                </a:ext>
              </a:extLst>
            </p:cNvPr>
            <p:cNvSpPr txBox="1"/>
            <p:nvPr/>
          </p:nvSpPr>
          <p:spPr>
            <a:xfrm>
              <a:off x="1957548" y="3077308"/>
              <a:ext cx="969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Actor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6D00A12-5BB0-4E65-943B-5677E91C9A65}"/>
                    </a:ext>
                  </a:extLst>
                </p:cNvPr>
                <p:cNvSpPr/>
                <p:nvPr/>
              </p:nvSpPr>
              <p:spPr>
                <a:xfrm>
                  <a:off x="2243103" y="3347784"/>
                  <a:ext cx="44294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103" y="3347784"/>
                  <a:ext cx="44294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1A7FDDC-B4F0-4C6A-A08B-6BD3B4A8FE14}"/>
              </a:ext>
            </a:extLst>
          </p:cNvPr>
          <p:cNvCxnSpPr>
            <a:cxnSpLocks/>
          </p:cNvCxnSpPr>
          <p:nvPr/>
        </p:nvCxnSpPr>
        <p:spPr>
          <a:xfrm>
            <a:off x="7101607" y="5300613"/>
            <a:ext cx="520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62D2FB6F-337E-4D45-89D1-2E6D1EB8B656}"/>
              </a:ext>
            </a:extLst>
          </p:cNvPr>
          <p:cNvSpPr/>
          <p:nvPr/>
        </p:nvSpPr>
        <p:spPr>
          <a:xfrm>
            <a:off x="6697561" y="4845474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B742B6C-72BB-434F-8670-DA475FCD95ED}"/>
                  </a:ext>
                </a:extLst>
              </p:cNvPr>
              <p:cNvSpPr/>
              <p:nvPr/>
            </p:nvSpPr>
            <p:spPr>
              <a:xfrm>
                <a:off x="6685151" y="5036617"/>
                <a:ext cx="402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B742B6C-72BB-434F-8670-DA475FCD9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151" y="5036616"/>
                <a:ext cx="40254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5FDBE4C-E042-4E2D-91D0-64009B5ECA0C}"/>
              </a:ext>
            </a:extLst>
          </p:cNvPr>
          <p:cNvCxnSpPr>
            <a:cxnSpLocks/>
          </p:cNvCxnSpPr>
          <p:nvPr/>
        </p:nvCxnSpPr>
        <p:spPr>
          <a:xfrm>
            <a:off x="8671599" y="5307092"/>
            <a:ext cx="520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D96FEBD-BE4B-4869-956E-AF871329905A}"/>
              </a:ext>
            </a:extLst>
          </p:cNvPr>
          <p:cNvGrpSpPr/>
          <p:nvPr/>
        </p:nvGrpSpPr>
        <p:grpSpPr>
          <a:xfrm>
            <a:off x="9234345" y="4851951"/>
            <a:ext cx="432619" cy="910282"/>
            <a:chOff x="1450266" y="4220920"/>
            <a:chExt cx="432619" cy="910282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2C2F22-B315-4C0D-B017-1973C12C4501}"/>
                </a:ext>
              </a:extLst>
            </p:cNvPr>
            <p:cNvSpPr/>
            <p:nvPr/>
          </p:nvSpPr>
          <p:spPr>
            <a:xfrm>
              <a:off x="1464075" y="4220920"/>
              <a:ext cx="381000" cy="91028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BE2B3A59-2240-4644-B4DB-3BEF00D3CA49}"/>
                    </a:ext>
                  </a:extLst>
                </p:cNvPr>
                <p:cNvSpPr/>
                <p:nvPr/>
              </p:nvSpPr>
              <p:spPr>
                <a:xfrm>
                  <a:off x="1450266" y="4405586"/>
                  <a:ext cx="4326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266" y="4405586"/>
                  <a:ext cx="43261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37F785-4921-4132-A25C-234F1D11CE35}"/>
              </a:ext>
            </a:extLst>
          </p:cNvPr>
          <p:cNvSpPr txBox="1"/>
          <p:nvPr/>
        </p:nvSpPr>
        <p:spPr>
          <a:xfrm>
            <a:off x="2905026" y="6161797"/>
            <a:ext cx="6381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Actor as the solver of this optimization problem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6494" y="4561384"/>
            <a:ext cx="1202267" cy="226342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456A5C2-961A-4D93-9E29-EC44016F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8" grpId="0"/>
      <p:bldP spid="21" grpId="0" animBg="1"/>
      <p:bldP spid="29" grpId="0" animBg="1"/>
      <p:bldP spid="3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13525" y="3082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45237650"/>
                  </p:ext>
                </p:extLst>
              </p:nvPr>
            </p:nvGraphicFramePr>
            <p:xfrm>
              <a:off x="389525" y="30820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5" name="文字方塊 4"/>
          <p:cNvSpPr txBox="1"/>
          <p:nvPr/>
        </p:nvSpPr>
        <p:spPr>
          <a:xfrm>
            <a:off x="6032575" y="1683269"/>
            <a:ext cx="1567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TD or MC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078625" y="1683269"/>
                <a:ext cx="16210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25" y="1683269"/>
                <a:ext cx="162106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964530" y="4461693"/>
                <a:ext cx="1041867" cy="211223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29" y="4461693"/>
                <a:ext cx="1041867" cy="21122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8006397" y="5544315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26112" y="5359649"/>
                <a:ext cx="11502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11" y="5359649"/>
                <a:ext cx="1150251" cy="369332"/>
              </a:xfrm>
              <a:prstGeom prst="rect">
                <a:avLst/>
              </a:prstGeom>
              <a:blipFill>
                <a:blip r:embed="rId14"/>
                <a:stretch>
                  <a:fillRect l="-8511" b="-278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459125" y="4987280"/>
            <a:ext cx="520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6041756" y="4532141"/>
            <a:ext cx="402546" cy="910282"/>
            <a:chOff x="4942922" y="3228766"/>
            <a:chExt cx="402546" cy="910282"/>
          </a:xfrm>
        </p:grpSpPr>
        <p:sp>
          <p:nvSpPr>
            <p:cNvPr id="14" name="矩形 13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4942922" y="3453073"/>
                  <a:ext cx="4025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922" y="3453073"/>
                  <a:ext cx="402546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6037084" y="5663647"/>
            <a:ext cx="432619" cy="910282"/>
            <a:chOff x="1450266" y="4220920"/>
            <a:chExt cx="432619" cy="910282"/>
          </a:xfrm>
        </p:grpSpPr>
        <p:sp>
          <p:nvSpPr>
            <p:cNvPr id="17" name="矩形 16"/>
            <p:cNvSpPr/>
            <p:nvPr/>
          </p:nvSpPr>
          <p:spPr>
            <a:xfrm>
              <a:off x="1464075" y="4220920"/>
              <a:ext cx="381000" cy="91028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450266" y="4405586"/>
                  <a:ext cx="4326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266" y="4405586"/>
                  <a:ext cx="432619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直線單箭頭接點 18"/>
          <p:cNvCxnSpPr>
            <a:cxnSpLocks/>
          </p:cNvCxnSpPr>
          <p:nvPr/>
        </p:nvCxnSpPr>
        <p:spPr>
          <a:xfrm>
            <a:off x="6444303" y="6118788"/>
            <a:ext cx="520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467215" y="5590910"/>
            <a:ext cx="1041867" cy="9102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3533013" y="5701423"/>
            <a:ext cx="969164" cy="732141"/>
            <a:chOff x="1957548" y="3077308"/>
            <a:chExt cx="969164" cy="732141"/>
          </a:xfrm>
        </p:grpSpPr>
        <p:sp>
          <p:nvSpPr>
            <p:cNvPr id="22" name="文字方塊 21"/>
            <p:cNvSpPr txBox="1"/>
            <p:nvPr/>
          </p:nvSpPr>
          <p:spPr>
            <a:xfrm>
              <a:off x="1957548" y="3077308"/>
              <a:ext cx="969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Actor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2243103" y="3347784"/>
                  <a:ext cx="44294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103" y="3347784"/>
                  <a:ext cx="442942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2939090" y="6046049"/>
            <a:ext cx="520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535044" y="5590910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522634" y="5782053"/>
                <a:ext cx="402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34" y="5782052"/>
                <a:ext cx="402546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4509082" y="6052528"/>
            <a:ext cx="520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5071828" y="5597387"/>
            <a:ext cx="432619" cy="910282"/>
            <a:chOff x="1450266" y="4220920"/>
            <a:chExt cx="432619" cy="910282"/>
          </a:xfrm>
        </p:grpSpPr>
        <p:sp>
          <p:nvSpPr>
            <p:cNvPr id="29" name="矩形 28"/>
            <p:cNvSpPr/>
            <p:nvPr/>
          </p:nvSpPr>
          <p:spPr>
            <a:xfrm>
              <a:off x="1464075" y="4220920"/>
              <a:ext cx="381000" cy="91028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1450266" y="4405586"/>
                  <a:ext cx="4326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266" y="4405586"/>
                  <a:ext cx="432619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2867602" y="4958884"/>
                <a:ext cx="23768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601" y="4958883"/>
                <a:ext cx="2376895" cy="461665"/>
              </a:xfrm>
              <a:prstGeom prst="rect">
                <a:avLst/>
              </a:prstGeom>
              <a:blipFill>
                <a:blip r:embed="rId2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5644089" y="5848312"/>
            <a:ext cx="38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2324343" y="4420386"/>
                <a:ext cx="3399329" cy="419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2" y="4420386"/>
                <a:ext cx="3399329" cy="41973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258217" y="4375544"/>
            <a:ext cx="3437139" cy="228453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5972184" y="4366394"/>
            <a:ext cx="3704179" cy="22845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8202338" y="300454"/>
            <a:ext cx="1433510" cy="1113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Replay </a:t>
            </a:r>
          </a:p>
          <a:p>
            <a:pPr algn="ctr"/>
            <a:r>
              <a:rPr lang="en-US" altLang="zh-TW" sz="2800" dirty="0"/>
              <a:t>Buffer</a:t>
            </a:r>
            <a:endParaRPr lang="zh-TW" altLang="en-US" sz="2800" dirty="0"/>
          </a:p>
        </p:txBody>
      </p:sp>
      <p:sp>
        <p:nvSpPr>
          <p:cNvPr id="40" name="箭號: 向右 39"/>
          <p:cNvSpPr/>
          <p:nvPr/>
        </p:nvSpPr>
        <p:spPr>
          <a:xfrm>
            <a:off x="7439330" y="576657"/>
            <a:ext cx="716876" cy="4770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 rot="5400000">
            <a:off x="8240459" y="1918795"/>
            <a:ext cx="1357269" cy="4770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1941226" y="2055104"/>
            <a:ext cx="1895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Exploration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BB6BB9-DE66-4EE4-9116-96B460E9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10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7" grpId="0" animBg="1"/>
      <p:bldP spid="39" grpId="0" animBg="1"/>
      <p:bldP spid="40" grpId="0" animBg="1"/>
      <p:bldP spid="41" grpId="0" animBg="1"/>
      <p:bldP spid="4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6AF361-7AFD-4870-82A3-1DDB9B6E7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391" y="1373571"/>
                <a:ext cx="11677338" cy="5484429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Initialize Q-function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/>
                  <a:t>, target Q-function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TW" sz="2400" dirty="0"/>
              </a:p>
              <a:p>
                <a:pPr>
                  <a:spcAft>
                    <a:spcPts val="0"/>
                  </a:spcAft>
                </a:pPr>
                <a:r>
                  <a:rPr lang="en-US" altLang="zh-TW" sz="2400" dirty="0"/>
                  <a:t>In each episode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altLang="zh-TW" dirty="0"/>
                  <a:t>For each time step t</a:t>
                </a:r>
              </a:p>
              <a:p>
                <a:pPr lvl="2">
                  <a:spcBef>
                    <a:spcPts val="264"/>
                  </a:spcBef>
                  <a:spcAft>
                    <a:spcPts val="0"/>
                  </a:spcAft>
                </a:pPr>
                <a:r>
                  <a:rPr lang="en-US" altLang="zh-TW" sz="2400" dirty="0"/>
                  <a:t>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take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based on Q (exploration)</a:t>
                </a:r>
              </a:p>
              <a:p>
                <a:pPr lvl="2">
                  <a:spcBef>
                    <a:spcPts val="264"/>
                  </a:spcBef>
                  <a:spcAft>
                    <a:spcPts val="0"/>
                  </a:spcAft>
                </a:pPr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and reach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pPr lvl="2">
                  <a:spcBef>
                    <a:spcPts val="264"/>
                  </a:spcBef>
                  <a:spcAft>
                    <a:spcPts val="0"/>
                  </a:spcAft>
                </a:pPr>
                <a:r>
                  <a:rPr lang="en-US" altLang="zh-TW" sz="2400" dirty="0"/>
                  <a:t>Store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400" dirty="0"/>
                  <a:t>) into buffer</a:t>
                </a:r>
              </a:p>
              <a:p>
                <a:pPr lvl="2">
                  <a:spcBef>
                    <a:spcPts val="264"/>
                  </a:spcBef>
                  <a:spcAft>
                    <a:spcPts val="0"/>
                  </a:spcAft>
                </a:pPr>
                <a:r>
                  <a:rPr lang="en-US" altLang="zh-TW" sz="2400" dirty="0"/>
                  <a:t>Sample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400" dirty="0"/>
                  <a:t>) from buffer (usually a batch)</a:t>
                </a:r>
              </a:p>
              <a:p>
                <a:pPr lvl="2">
                  <a:spcBef>
                    <a:spcPts val="264"/>
                  </a:spcBef>
                  <a:spcAft>
                    <a:spcPts val="0"/>
                  </a:spcAft>
                </a:pPr>
                <a:r>
                  <a:rPr lang="en-US" altLang="zh-TW" sz="2400" dirty="0"/>
                  <a:t>Target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2">
                  <a:spcBef>
                    <a:spcPts val="264"/>
                  </a:spcBef>
                  <a:spcAft>
                    <a:spcPts val="0"/>
                  </a:spcAft>
                </a:pPr>
                <a:r>
                  <a:rPr lang="en-US" altLang="zh-TW" sz="2400" dirty="0"/>
                  <a:t>Update the parameters of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make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400" dirty="0"/>
                          <m:t>, 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close to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/>
                  <a:t> (regression)</a:t>
                </a:r>
              </a:p>
              <a:p>
                <a:pPr lvl="2">
                  <a:spcBef>
                    <a:spcPts val="264"/>
                  </a:spcBef>
                  <a:spcAft>
                    <a:spcPts val="0"/>
                  </a:spcAft>
                </a:pPr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lvl="2">
                  <a:spcBef>
                    <a:spcPts val="264"/>
                  </a:spcBef>
                  <a:spcAft>
                    <a:spcPts val="0"/>
                  </a:spcAft>
                </a:pPr>
                <a:r>
                  <a:rPr lang="en-US" altLang="zh-TW" sz="2400" dirty="0"/>
                  <a:t>Every C steps reset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6AF361-7AFD-4870-82A3-1DDB9B6E7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391" y="1373571"/>
                <a:ext cx="11677338" cy="5484429"/>
              </a:xfrm>
              <a:blipFill rotWithShape="0">
                <a:blip r:embed="rId2"/>
                <a:stretch>
                  <a:fillRect l="-783" t="-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59F1A34-5A19-4A20-84EE-576CEFA3DF7A}"/>
              </a:ext>
            </a:extLst>
          </p:cNvPr>
          <p:cNvSpPr/>
          <p:nvPr/>
        </p:nvSpPr>
        <p:spPr>
          <a:xfrm>
            <a:off x="799312" y="421587"/>
            <a:ext cx="46667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i="1" u="sng" dirty="0"/>
              <a:t>Q-Learning Algorithm</a:t>
            </a:r>
            <a:endParaRPr lang="zh-TW" altLang="en-US" sz="4000" b="1" i="1" u="sng" dirty="0"/>
          </a:p>
        </p:txBody>
      </p:sp>
      <p:sp>
        <p:nvSpPr>
          <p:cNvPr id="2" name="圓角矩形 1"/>
          <p:cNvSpPr/>
          <p:nvPr/>
        </p:nvSpPr>
        <p:spPr>
          <a:xfrm>
            <a:off x="3477718" y="4317167"/>
            <a:ext cx="1988384" cy="5996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7952F5-D5F0-4B65-9874-FDFF926F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90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6AF361-7AFD-4870-82A3-1DDB9B6E7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569" y="1286946"/>
                <a:ext cx="11907187" cy="618322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/>
                  <a:t>Initialize Q-function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/>
                  <a:t>, target Q-function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,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, target actor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TW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/>
                  <a:t>In each episode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dirty="0"/>
                  <a:t>For each time step t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/>
                  <a:t>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take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based on Q (exploration)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and reach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/>
                  <a:t>Store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400" dirty="0"/>
                  <a:t>) into buffer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/>
                  <a:t>Sample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400" dirty="0"/>
                  <a:t>) from buffer (usually a batch)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/>
                  <a:t>Target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/>
                  <a:t>Update the parameters of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make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400" dirty="0"/>
                          <m:t>, 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close to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/>
                  <a:t> (regression)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>
                    <a:solidFill>
                      <a:schemeClr val="tx1"/>
                    </a:solidFill>
                  </a:rPr>
                  <a:t>Update the parameters of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to maximize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400" dirty="0">
                            <a:solidFill>
                              <a:schemeClr val="tx1"/>
                            </a:solidFill>
                          </a:rPr>
                          <m:t>,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TW" sz="2400" dirty="0">
                  <a:solidFill>
                    <a:schemeClr val="tx1"/>
                  </a:solidFill>
                </a:endParaRP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/>
                  <a:t>Every C steps reset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TW" sz="2400" dirty="0"/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sz="2400" dirty="0">
                    <a:solidFill>
                      <a:schemeClr val="tx1"/>
                    </a:solidFill>
                  </a:rPr>
                  <a:t>Every C steps reset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TW" sz="2400" dirty="0">
                  <a:solidFill>
                    <a:schemeClr val="tx1"/>
                  </a:solidFill>
                </a:endParaRP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F6AF361-7AFD-4870-82A3-1DDB9B6E7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569" y="1286946"/>
                <a:ext cx="11907187" cy="6183229"/>
              </a:xfrm>
              <a:blipFill rotWithShape="0">
                <a:blip r:embed="rId2"/>
                <a:stretch>
                  <a:fillRect l="-819" t="-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59F1A34-5A19-4A20-84EE-576CEFA3DF7A}"/>
              </a:ext>
            </a:extLst>
          </p:cNvPr>
          <p:cNvSpPr/>
          <p:nvPr/>
        </p:nvSpPr>
        <p:spPr>
          <a:xfrm>
            <a:off x="372689" y="598607"/>
            <a:ext cx="3776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Q-Learning Algorithm</a:t>
            </a:r>
            <a:endParaRPr lang="zh-TW" altLang="en-US" sz="3200" b="1" i="1" u="sng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28ACAD-ECB6-45CD-83C7-70EAFF5B60D5}"/>
              </a:ext>
            </a:extLst>
          </p:cNvPr>
          <p:cNvSpPr/>
          <p:nvPr/>
        </p:nvSpPr>
        <p:spPr>
          <a:xfrm>
            <a:off x="5175130" y="613993"/>
            <a:ext cx="6074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 err="1"/>
              <a:t>Pathwise</a:t>
            </a:r>
            <a:r>
              <a:rPr lang="en-US" altLang="zh-TW" sz="3200" b="1" i="1" u="sng" dirty="0"/>
              <a:t> Derivative Policy Gradient</a:t>
            </a:r>
            <a:endParaRPr lang="zh-TW" altLang="en-US" sz="3200" b="1" i="1" u="sng" dirty="0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E993492-BD95-47E3-A5B4-A127847B41BF}"/>
              </a:ext>
            </a:extLst>
          </p:cNvPr>
          <p:cNvSpPr/>
          <p:nvPr/>
        </p:nvSpPr>
        <p:spPr>
          <a:xfrm>
            <a:off x="4505354" y="732955"/>
            <a:ext cx="430650" cy="2545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FA1A46A-1983-4648-AB15-54479D7111EC}"/>
              </a:ext>
            </a:extLst>
          </p:cNvPr>
          <p:cNvCxnSpPr>
            <a:cxnSpLocks/>
          </p:cNvCxnSpPr>
          <p:nvPr/>
        </p:nvCxnSpPr>
        <p:spPr>
          <a:xfrm>
            <a:off x="3569020" y="4667105"/>
            <a:ext cx="187266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B17E2BA-2985-4E93-A024-8E7FD0F62685}"/>
                  </a:ext>
                </a:extLst>
              </p:cNvPr>
              <p:cNvSpPr/>
              <p:nvPr/>
            </p:nvSpPr>
            <p:spPr>
              <a:xfrm>
                <a:off x="5514262" y="4378560"/>
                <a:ext cx="232429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sz="2400" dirty="0"/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17E2BA-2985-4E93-A024-8E7FD0F62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62" y="4378560"/>
                <a:ext cx="2324290" cy="5091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DA7C8E2-3DEA-4186-B8FF-8F893080DEFC}"/>
                  </a:ext>
                </a:extLst>
              </p:cNvPr>
              <p:cNvSpPr/>
              <p:nvPr/>
            </p:nvSpPr>
            <p:spPr>
              <a:xfrm>
                <a:off x="6475755" y="2270358"/>
                <a:ext cx="40473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A7C8E2-3DEA-4186-B8FF-8F893080D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55" y="2270358"/>
                <a:ext cx="404734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A2637EB-C659-4E08-B1F2-26AB21BFD5B1}"/>
              </a:ext>
            </a:extLst>
          </p:cNvPr>
          <p:cNvCxnSpPr>
            <a:cxnSpLocks/>
          </p:cNvCxnSpPr>
          <p:nvPr/>
        </p:nvCxnSpPr>
        <p:spPr>
          <a:xfrm>
            <a:off x="6362950" y="2855383"/>
            <a:ext cx="31345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6991E3D5-1ECA-42F5-9AA7-465C98721349}"/>
              </a:ext>
            </a:extLst>
          </p:cNvPr>
          <p:cNvSpPr/>
          <p:nvPr/>
        </p:nvSpPr>
        <p:spPr>
          <a:xfrm>
            <a:off x="820393" y="2583448"/>
            <a:ext cx="461665" cy="4616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AC8FFB2-F105-4D82-981A-7A6FF22B01E1}"/>
              </a:ext>
            </a:extLst>
          </p:cNvPr>
          <p:cNvSpPr/>
          <p:nvPr/>
        </p:nvSpPr>
        <p:spPr>
          <a:xfrm>
            <a:off x="820390" y="4378560"/>
            <a:ext cx="461665" cy="4616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A60A1A1-50B9-491B-A0BB-0F0DAE7A8923}"/>
              </a:ext>
            </a:extLst>
          </p:cNvPr>
          <p:cNvSpPr/>
          <p:nvPr/>
        </p:nvSpPr>
        <p:spPr>
          <a:xfrm>
            <a:off x="820390" y="5422483"/>
            <a:ext cx="461665" cy="4616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8530F1CC-F037-4BDA-8E18-61DDC5546476}"/>
              </a:ext>
            </a:extLst>
          </p:cNvPr>
          <p:cNvSpPr/>
          <p:nvPr/>
        </p:nvSpPr>
        <p:spPr>
          <a:xfrm>
            <a:off x="820390" y="6341822"/>
            <a:ext cx="461665" cy="4616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F0DE8C-818B-49EF-A879-F53235FA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Connection with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431143" y="1591477"/>
            <a:ext cx="7329714" cy="5181146"/>
            <a:chOff x="907143" y="171564"/>
            <a:chExt cx="7329714" cy="518114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1744" y="171564"/>
              <a:ext cx="6420512" cy="435689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07143" y="4467339"/>
              <a:ext cx="7329714" cy="885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2923451" y="5942816"/>
            <a:ext cx="6439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David </a:t>
            </a:r>
            <a:r>
              <a:rPr lang="en-US" altLang="zh-TW" dirty="0" err="1">
                <a:latin typeface="Lucida Grande"/>
              </a:rPr>
              <a:t>Pfau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Oriol </a:t>
            </a:r>
            <a:r>
              <a:rPr lang="en-US" altLang="zh-TW" dirty="0" err="1">
                <a:latin typeface="Lucida Grande"/>
              </a:rPr>
              <a:t>Vinyals</a:t>
            </a:r>
            <a:r>
              <a:rPr lang="en-US" altLang="zh-TW" dirty="0">
                <a:latin typeface="Lucida Grande"/>
              </a:rPr>
              <a:t>, “</a:t>
            </a:r>
            <a:r>
              <a:rPr lang="en-US" altLang="zh-TW" dirty="0"/>
              <a:t>Connecting Generative Adversarial Networks and Actor-Critic Methods</a:t>
            </a:r>
            <a:r>
              <a:rPr lang="en-US" altLang="zh-TW" dirty="0">
                <a:latin typeface="Lucida Grande"/>
              </a:rPr>
              <a:t>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2016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3E7191E-68C2-4A4B-AD7F-B598D8D5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TW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074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1.3319"/>
  <p:tag name="SLIDO_PRESENTATION_ID" val="00000000-0000-0000-0000-000000000000"/>
  <p:tag name="SLIDO_EVENT_UUID" val="7a2caebd-75b1-4a4f-9748-9d4ffe199794"/>
  <p:tag name="SLIDO_EVENT_SECTION_UUID" val="1452a56f-8890-4189-b081-3d88a6e9925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U1NjcwNDl9"/>
  <p:tag name="SLIDO_TYPE" val="SlidoPoll"/>
  <p:tag name="SLIDO_POLL_UUID" val="c77138a0-73be-43fe-9b48-a3d1f5ba0ea9"/>
  <p:tag name="SLIDO_POLL_QUESTION_UUID" val="ca989a35-7274-418d-9f69-ee51c57ebbe4"/>
  <p:tag name="SLIDO_TIMELINE" val="W3sic2NyZWVuIjoiUXVpekdldFJlYWR5Iiwic2hvd1Jlc3VsdHMiOmZhbHNlLCJzaG93Q29ycmVjdEFuc3dlcnMiOmZhbHNlLCJ2b3RpbmdMb2NrZWQiOmZhbHNlfSx7InBvbGxRdWVzdGlvblV1aWQiOiJjYTk4OWEzNS03Mjc0LTQxOGQtOWY2OS1lZTUxYzU3ZWJiZTQiLCJzaG93UmVzdWx0cyI6ZmFsc2UsInNob3dDb3JyZWN0QW5zd2VycyI6ZmFsc2UsInZvdGluZ0xvY2tlZCI6ZmFsc2V9LHsicG9sbFF1ZXN0aW9uVXVpZCI6ImNhOTg5YTM1LTcyNzQtNDE4ZC05ZjY5LWVlNTFjNTdlYmJlNCIsInNob3dSZXN1bHRzIjp0cnVlLCJzaG93Q29ycmVjdEFuc3dlcnMiOmZhbHNlLCJ2b3RpbmdMb2NrZWQiOnRydWV9LHsicG9sbFF1ZXN0aW9uVXVpZCI6ImNhOTg5YTM1LTcyNzQtNDE4ZC05ZjY5LWVlNTFjNTdlYmJlNCIsInNob3dSZXN1bHRzIjp0cnVlLCJzaG93Q29ycmVjdEFuc3dlcnMiOnRydWUsInZvdGluZ0xvY2tlZCI6dHJ1ZX1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U1NjcxMDF9"/>
  <p:tag name="SLIDO_TYPE" val="SlidoPoll"/>
  <p:tag name="SLIDO_POLL_UUID" val="c77138a0-73be-43fe-9b48-a3d1f5ba0ea9"/>
  <p:tag name="SLIDO_POLL_QUESTION_UUID" val="76154a33-2005-45b1-bf26-c0cb363c4be5"/>
  <p:tag name="SLIDO_TIMELINE" val="W3sic2NyZWVuIjoiUXVpekdldFJlYWR5Iiwic2hvd1Jlc3VsdHMiOmZhbHNlLCJzaG93Q29ycmVjdEFuc3dlcnMiOmZhbHNlLCJ2b3RpbmdMb2NrZWQiOmZhbHNlfSx7InBvbGxRdWVzdGlvblV1aWQiOiI3NjE1NGEzMy0yMDA1LTQ1YjEtYmYyNi1jMGNiMzYzYzRiZTUiLCJzaG93UmVzdWx0cyI6ZmFsc2UsInNob3dDb3JyZWN0QW5zd2VycyI6ZmFsc2UsInZvdGluZ0xvY2tlZCI6ZmFsc2V9LHsicG9sbFF1ZXN0aW9uVXVpZCI6Ijc2MTU0YTMzLTIwMDUtNDViMS1iZjI2LWMwY2IzNjNjNGJlNSIsInNob3dSZXN1bHRzIjp0cnVlLCJzaG93Q29ycmVjdEFuc3dlcnMiOmZhbHNlLCJ2b3RpbmdMb2NrZWQiOnRydWV9LHsicG9sbFF1ZXN0aW9uVXVpZCI6Ijc2MTU0YTMzLTIwMDUtNDViMS1iZjI2LWMwY2IzNjNjNGJlNSIsInNob3dSZXN1bHRzIjp0cnVlLCJzaG93Q29ycmVjdEFuc3dlcnMiOnRydWUsInZvdGluZ0xvY2tlZCI6dHJ1ZX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U1NjY3OTV9"/>
  <p:tag name="SLIDO_TYPE" val="SlidoJoinin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U1NjcxNzl9"/>
  <p:tag name="SLIDO_TYPE" val="SlidoPoll"/>
  <p:tag name="SLIDO_POLL_UUID" val="c77138a0-73be-43fe-9b48-a3d1f5ba0ea9"/>
  <p:tag name="SLIDO_POLL_QUESTION_UUID" val="fd128475-7816-4f60-af2d-5119fd7afe89"/>
  <p:tag name="SLIDO_TIMELINE" val="W3sicG9sbFF1ZXN0aW9uVXVpZCI6ImZkMTI4NDc1LTc4MTYtNGY2MC1hZjJkLTUxMTlmZDdhZmU4OSIsInNob3dSZXN1bHRzIjpmYWxzZSwic2hvd0NvcnJlY3RBbnN3ZXJzIjpmYWxzZSwidm90aW5nTG9ja2VkIjpmYWxzZX0seyJwb2xsUXVlc3Rpb25VdWlkIjoiZmQxMjg0NzUtNzgxNi00ZjYwLWFmMmQtNTExOWZkN2FmZTg5Iiwic2hvd1Jlc3VsdHMiOnRydWUsInNob3dDb3JyZWN0QW5zd2VycyI6ZmFsc2UsInZvdGluZ0xvY2tlZCI6dHJ1ZX0seyJwb2xsUXVlc3Rpb25VdWlkIjoiZmQxMjg0NzUtNzgxNi00ZjYwLWFmMmQtNTExOWZkN2FmZTg5Iiwic2hvd1Jlc3VsdHMiOnRydWUsInNob3dDb3JyZWN0QW5zd2VycyI6dHJ1ZSwidm90aW5nTG9ja2VkIjp0cnVlfV0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U1NjcyOTR9"/>
  <p:tag name="SLIDO_TYPE" val="SlidoPoll"/>
  <p:tag name="SLIDO_POLL_UUID" val="c77138a0-73be-43fe-9b48-a3d1f5ba0ea9"/>
  <p:tag name="SLIDO_POLL_QUESTION_UUID" val="4386959b-09ea-402c-99c2-463836775d04"/>
  <p:tag name="SLIDO_TIMELINE" val="W3sic2NyZWVuIjoiUXVpekdldFJlYWR5Iiwic2hvd1Jlc3VsdHMiOmZhbHNlLCJzaG93Q29ycmVjdEFuc3dlcnMiOmZhbHNlLCJ2b3RpbmdMb2NrZWQiOmZhbHNlfSx7InBvbGxRdWVzdGlvblV1aWQiOiI0Mzg2OTU5Yi0wOWVhLTQwMmMtOTljMi00NjM4MzY3NzVkMDQiLCJzaG93UmVzdWx0cyI6ZmFsc2UsInNob3dDb3JyZWN0QW5zd2VycyI6ZmFsc2UsInZvdGluZ0xvY2tlZCI6ZmFsc2V9LHsicG9sbFF1ZXN0aW9uVXVpZCI6IjQzODY5NTliLTA5ZWEtNDAyYy05OWMyLTQ2MzgzNjc3NWQwNCIsInNob3dSZXN1bHRzIjp0cnVlLCJzaG93Q29ycmVjdEFuc3dlcnMiOmZhbHNlLCJ2b3RpbmdMb2NrZWQiOnRydWV9LHsicG9sbFF1ZXN0aW9uVXVpZCI6IjQzODY5NTliLTA5ZWEtNDAyYy05OWMyLTQ2MzgzNjc3NWQwNCIsInNob3dSZXN1bHRzIjp0cnVlLCJzaG93Q29ycmVjdEFuc3dlcnMiOnRydWUsInZvdGluZ0xvY2tlZCI6dHJ1ZX1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U1NzY4MzR9"/>
  <p:tag name="SLIDO_TYPE" val="SlidoPoll"/>
  <p:tag name="SLIDO_POLL_UUID" val="c77138a0-73be-43fe-9b48-a3d1f5ba0ea9"/>
  <p:tag name="SLIDO_POLL_QUESTION_UUID" val="8588d43c-5ea8-4ad7-9ce7-854f0d71c5c2"/>
  <p:tag name="SLIDO_TIMELINE" val="W3sic2NyZWVuIjoiUXVpekdldFJlYWR5Iiwic2hvd1Jlc3VsdHMiOmZhbHNlLCJzaG93Q29ycmVjdEFuc3dlcnMiOmZhbHNlLCJ2b3RpbmdMb2NrZWQiOmZhbHNlfSx7InBvbGxRdWVzdGlvblV1aWQiOiI4NTg4ZDQzYy01ZWE4LTRhZDctOWNlNy04NTRmMGQ3MWM1YzIiLCJzaG93UmVzdWx0cyI6ZmFsc2UsInNob3dDb3JyZWN0QW5zd2VycyI6ZmFsc2UsInZvdGluZ0xvY2tlZCI6ZmFsc2V9LHsicG9sbFF1ZXN0aW9uVXVpZCI6Ijg1ODhkNDNjLTVlYTgtNGFkNy05Y2U3LTg1NGYwZDcxYzVjMiIsInNob3dSZXN1bHRzIjp0cnVlLCJzaG93Q29ycmVjdEFuc3dlcnMiOmZhbHNlLCJ2b3RpbmdMb2NrZWQiOnRydWV9LHsicG9sbFF1ZXN0aW9uVXVpZCI6Ijg1ODhkNDNjLTVlYTgtNGFkNy05Y2U3LTg1NGYwZDcxYzVjMiIsInNob3dSZXN1bHRzIjp0cnVlLCJzaG93Q29ycmVjdEFuc3dlcnMiOnRydWUsInZvdGluZ0xvY2tlZCI6dHJ1ZX0seyJzY3JlZW4iOiJRdWl6TGVhZGVyYm9hcmQiLCJwb2xsUXVlc3Rpb25VdWlkIjoiNmNiOWVjOWEtOGE0Yi00MmYxLTkxMDUtNDUxZTk5ZmMyODZhIiwic2hvd1Jlc3VsdHMiOnRydWUsInNob3dDb3JyZWN0QW5zd2VycyI6dHJ1ZSwidm90aW5nTG9ja2VkIjp0cnVlfV0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U1Njc2MzV9"/>
  <p:tag name="SLIDO_TYPE" val="SlidoPoll"/>
  <p:tag name="SLIDO_POLL_UUID" val="c77138a0-73be-43fe-9b48-a3d1f5ba0ea9"/>
  <p:tag name="SLIDO_POLL_QUESTION_UUID" val="158d3bd6-aea2-4518-840b-37af09f0f124"/>
  <p:tag name="SLIDO_TIMELINE" val="W3sic2NyZWVuIjoiUXVpekpvaW5pbmciLCJzaG93UmVzdWx0cyI6ZmFsc2UsInNob3dDb3JyZWN0QW5zd2VycyI6ZmFsc2UsInZvdGluZ0xvY2tlZCI6ZmFsc2V9LHsicG9sbFF1ZXN0aW9uVXVpZCI6IjE1OGQzYmQ2LWFlYTItNDUxOC04NDBiLTM3YWYwOWYwZjEyNCIsInNob3dSZXN1bHRzIjpmYWxzZSwic2hvd0NvcnJlY3RBbnN3ZXJzIjpmYWxzZSwidm90aW5nTG9ja2VkIjpmYWxzZX0seyJwb2xsUXVlc3Rpb25VdWlkIjoiMTU4ZDNiZDYtYWVhMi00NTE4LTg0MGItMzdhZjA5ZjBmMTI0Iiwic2hvd1Jlc3VsdHMiOnRydWUsInNob3dDb3JyZWN0QW5zd2VycyI6ZmFsc2UsInZvdGluZ0xvY2tlZCI6dHJ1ZX0seyJwb2xsUXVlc3Rpb25VdWlkIjoiMTU4ZDNiZDYtYWVhMi00NTE4LTg0MGItMzdhZjA5ZjBmMTI0Iiwic2hvd1Jlc3VsdHMiOnRydWUsInNob3dDb3JyZWN0QW5zd2VycyI6dHJ1ZSwidm90aW5nTG9ja2VkIjp0cnV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歡迎使用 PowerPoint</Template>
  <TotalTime>0</TotalTime>
  <Words>6670</Words>
  <Application>Microsoft Office PowerPoint</Application>
  <PresentationFormat>寬螢幕</PresentationFormat>
  <Paragraphs>1312</Paragraphs>
  <Slides>117</Slides>
  <Notes>26</Notes>
  <HiddenSlides>8</HiddenSlides>
  <MMClips>3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117</vt:i4>
      </vt:variant>
    </vt:vector>
  </HeadingPairs>
  <TitlesOfParts>
    <vt:vector size="133" baseType="lpstr">
      <vt:lpstr>Arial Unicode MS</vt:lpstr>
      <vt:lpstr>ArialMT</vt:lpstr>
      <vt:lpstr>Lucida Grande</vt:lpstr>
      <vt:lpstr>medium-content-serif-font</vt:lpstr>
      <vt:lpstr>Microsoft JhengHei UI</vt:lpstr>
      <vt:lpstr>NimbusRomNo9L-Medi</vt:lpstr>
      <vt:lpstr>微軟正黑體</vt:lpstr>
      <vt:lpstr>Arial</vt:lpstr>
      <vt:lpstr>Calibri</vt:lpstr>
      <vt:lpstr>Cambria Math</vt:lpstr>
      <vt:lpstr>Merriweather</vt:lpstr>
      <vt:lpstr>Segoe UI</vt:lpstr>
      <vt:lpstr>Segoe UI Light</vt:lpstr>
      <vt:lpstr>Times New Roman</vt:lpstr>
      <vt:lpstr>Wingdings</vt:lpstr>
      <vt:lpstr>WelcomeDoc</vt:lpstr>
      <vt:lpstr>Deep Reinforcement Learning</vt:lpstr>
      <vt:lpstr>PowerPoint 簡報</vt:lpstr>
      <vt:lpstr>References</vt:lpstr>
      <vt:lpstr>Outline</vt:lpstr>
      <vt:lpstr>Reinforcement Learning</vt:lpstr>
      <vt:lpstr>Supervised Learning</vt:lpstr>
      <vt:lpstr>Supervised Learning: Image Classification</vt:lpstr>
      <vt:lpstr>Reinforcement Learning: Playing Breakout</vt:lpstr>
      <vt:lpstr>Reinforcement Learning: Playing Breakout</vt:lpstr>
      <vt:lpstr>Multi-Armed Bandit Problem</vt:lpstr>
      <vt:lpstr>How Does RL Relate to Other ML Problems?</vt:lpstr>
      <vt:lpstr>Supervised Learning vs. Reinforcement Learning</vt:lpstr>
      <vt:lpstr>RL example: Playing Pong</vt:lpstr>
      <vt:lpstr>Other Examples on RL</vt:lpstr>
      <vt:lpstr>Sequential Decision Making</vt:lpstr>
      <vt:lpstr>Markov Decision Process</vt:lpstr>
      <vt:lpstr>MDP: Definition</vt:lpstr>
      <vt:lpstr>POMDP: Definition</vt:lpstr>
      <vt:lpstr>Major Components of an RL Agent</vt:lpstr>
      <vt:lpstr>Policy</vt:lpstr>
      <vt:lpstr>Value Function</vt:lpstr>
      <vt:lpstr>Model </vt:lpstr>
      <vt:lpstr>Types of RL Agents Based on</vt:lpstr>
      <vt:lpstr>Exploration and Exploitation</vt:lpstr>
      <vt:lpstr>Parameterized Policies</vt:lpstr>
      <vt:lpstr>Goal of Reinforcement Learning J(θ)?</vt:lpstr>
      <vt:lpstr>PowerPoint 簡報</vt:lpstr>
      <vt:lpstr>Policy Gradient Methods</vt:lpstr>
      <vt:lpstr>Policy is a Neural Network</vt:lpstr>
      <vt:lpstr>Goodness of a Policy (Cost Function)</vt:lpstr>
      <vt:lpstr>Goodness of the Policy: the Cumulated Reward</vt:lpstr>
      <vt:lpstr>Gradient Ascent</vt:lpstr>
      <vt:lpstr>Policy Gradient</vt:lpstr>
      <vt:lpstr>How to Calculate</vt:lpstr>
      <vt:lpstr>How to Calculate</vt:lpstr>
      <vt:lpstr>Policy Gradient Optimization</vt:lpstr>
      <vt:lpstr>Policy Gradient</vt:lpstr>
      <vt:lpstr>Tip 1: Add a Baseline</vt:lpstr>
      <vt:lpstr>Tip 2: Assign Suitable Credit</vt:lpstr>
      <vt:lpstr>PowerPoint 簡報</vt:lpstr>
      <vt:lpstr>Value Function and Q-Learning</vt:lpstr>
      <vt:lpstr>Value Function and Critic</vt:lpstr>
      <vt:lpstr>1st method to estimate V^π (s)? – MC based approach</vt:lpstr>
      <vt:lpstr>2nd method to estimate V^π (s)? – TD approach</vt:lpstr>
      <vt:lpstr>Comparison of MC v.s. TD</vt:lpstr>
      <vt:lpstr>MC v.s. TD</vt:lpstr>
      <vt:lpstr>Another Critic</vt:lpstr>
      <vt:lpstr>How to make use of Critic: Q-Learning</vt:lpstr>
      <vt:lpstr>Q-Learning</vt:lpstr>
      <vt:lpstr>PowerPoint 簡報</vt:lpstr>
      <vt:lpstr>Tip 1: Target Network</vt:lpstr>
      <vt:lpstr>Tip 2: Exploration</vt:lpstr>
      <vt:lpstr>Tip 3: Replay Buffer</vt:lpstr>
      <vt:lpstr>Replay Buffer</vt:lpstr>
      <vt:lpstr>Typical Q-Learning Algorithm</vt:lpstr>
      <vt:lpstr>Other Q-Learning Tips</vt:lpstr>
      <vt:lpstr>PowerPoint 簡報</vt:lpstr>
      <vt:lpstr>PowerPoint 簡報</vt:lpstr>
      <vt:lpstr>Derivative Free Example</vt:lpstr>
      <vt:lpstr>Q-Learning Example</vt:lpstr>
      <vt:lpstr>The Q-Learning algorithm goes as follows:</vt:lpstr>
      <vt:lpstr>Q-Learning Example (Cont.)</vt:lpstr>
      <vt:lpstr>Q-Learning Example (Cont.)</vt:lpstr>
      <vt:lpstr>Agent (Robot) navigation problem</vt:lpstr>
      <vt:lpstr>Agent (Robot) navigation problem (2)</vt:lpstr>
      <vt:lpstr>Update method 1 </vt:lpstr>
      <vt:lpstr>Update method 2</vt:lpstr>
      <vt:lpstr>Q-Learning Example</vt:lpstr>
      <vt:lpstr>ReCap</vt:lpstr>
      <vt:lpstr>Policy is a Neural Network</vt:lpstr>
      <vt:lpstr>Proximal Policy Optimization (PPO)</vt:lpstr>
      <vt:lpstr>Proximal Policy Optimization</vt:lpstr>
      <vt:lpstr>On-policy → Off-policy</vt:lpstr>
      <vt:lpstr>Issue of Importance Sampling</vt:lpstr>
      <vt:lpstr>Issue of Importance Sampling</vt:lpstr>
      <vt:lpstr>On-policy → Off-policy</vt:lpstr>
      <vt:lpstr>PPO / TRPO</vt:lpstr>
      <vt:lpstr>PPO algorithm</vt:lpstr>
      <vt:lpstr>PowerPoint 簡報</vt:lpstr>
      <vt:lpstr>PowerPoint 簡報</vt:lpstr>
      <vt:lpstr>PowerPoint 簡報</vt:lpstr>
      <vt:lpstr>Asynchronous Advantage Actor-Critic (A3C)</vt:lpstr>
      <vt:lpstr>Review – Policy Gradient</vt:lpstr>
      <vt:lpstr>Review – Q-Learning</vt:lpstr>
      <vt:lpstr>Actor-Critic</vt:lpstr>
      <vt:lpstr>Advantage Actor-Critic</vt:lpstr>
      <vt:lpstr>Advantage Actor-Critic</vt:lpstr>
      <vt:lpstr>Advantage Actor-Critic</vt:lpstr>
      <vt:lpstr>PowerPoint 簡報</vt:lpstr>
      <vt:lpstr>PowerPoint 簡報</vt:lpstr>
      <vt:lpstr>Pathwise Derivative Policy Gradient</vt:lpstr>
      <vt:lpstr>Reinforcement Learning</vt:lpstr>
      <vt:lpstr>Pathwise Derivative Policy Gradient</vt:lpstr>
      <vt:lpstr>Another Way to use Critic</vt:lpstr>
      <vt:lpstr>PowerPoint 簡報</vt:lpstr>
      <vt:lpstr>PowerPoint 簡報</vt:lpstr>
      <vt:lpstr>PowerPoint 簡報</vt:lpstr>
      <vt:lpstr>PowerPoint 簡報</vt:lpstr>
      <vt:lpstr>Connection with GAN</vt:lpstr>
      <vt:lpstr>Sparse Reward</vt:lpstr>
      <vt:lpstr>Reward Shaping</vt:lpstr>
      <vt:lpstr>Reward Shaping</vt:lpstr>
      <vt:lpstr>Curiosity </vt:lpstr>
      <vt:lpstr>Intrinsic Curiosity Module</vt:lpstr>
      <vt:lpstr>Intrinsic Curiosity Module</vt:lpstr>
      <vt:lpstr>Reward from Auxiliary Task </vt:lpstr>
      <vt:lpstr>Demo</vt:lpstr>
      <vt:lpstr>Hierarchical RL</vt:lpstr>
      <vt:lpstr>PowerPoint 簡報</vt:lpstr>
      <vt:lpstr>Sparse Reward</vt:lpstr>
      <vt:lpstr>Curriculum Learning</vt:lpstr>
      <vt:lpstr>Reverse Curriculum Generation</vt:lpstr>
      <vt:lpstr>Reverse Curriculum Generation</vt:lpstr>
      <vt:lpstr>Continuous control with Gaussian policies</vt:lpstr>
      <vt:lpstr>Continuous control with Gaussian policies</vt:lpstr>
      <vt:lpstr>Conclusion</vt:lpstr>
      <vt:lpstr>Q＆A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2018-11-15T02:37:14Z</dcterms:created>
  <dcterms:modified xsi:type="dcterms:W3CDTF">2022-10-12T12:19:06Z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  <property fmtid="{D5CDD505-2E9C-101B-9397-08002B2CF9AE}" pid="3" name="SlidoAppVersion">
    <vt:lpwstr>1.5.1.3319</vt:lpwstr>
  </property>
</Properties>
</file>